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1" r:id="rId2"/>
    <p:sldId id="367" r:id="rId3"/>
    <p:sldId id="369" r:id="rId4"/>
    <p:sldId id="429" r:id="rId5"/>
    <p:sldId id="428" r:id="rId6"/>
    <p:sldId id="433" r:id="rId7"/>
    <p:sldId id="417" r:id="rId8"/>
    <p:sldId id="408" r:id="rId9"/>
    <p:sldId id="409" r:id="rId10"/>
    <p:sldId id="412" r:id="rId11"/>
    <p:sldId id="371" r:id="rId12"/>
    <p:sldId id="424" r:id="rId13"/>
    <p:sldId id="425" r:id="rId14"/>
    <p:sldId id="418" r:id="rId15"/>
    <p:sldId id="368" r:id="rId16"/>
    <p:sldId id="410" r:id="rId17"/>
    <p:sldId id="419" r:id="rId18"/>
    <p:sldId id="420" r:id="rId19"/>
    <p:sldId id="421" r:id="rId20"/>
    <p:sldId id="382" r:id="rId21"/>
    <p:sldId id="379" r:id="rId22"/>
    <p:sldId id="380" r:id="rId23"/>
    <p:sldId id="422" r:id="rId24"/>
    <p:sldId id="423" r:id="rId25"/>
    <p:sldId id="427" r:id="rId26"/>
    <p:sldId id="431" r:id="rId27"/>
    <p:sldId id="432" r:id="rId28"/>
    <p:sldId id="430" r:id="rId29"/>
    <p:sldId id="378" r:id="rId30"/>
    <p:sldId id="375" r:id="rId31"/>
    <p:sldId id="387" r:id="rId32"/>
    <p:sldId id="394" r:id="rId33"/>
    <p:sldId id="390" r:id="rId34"/>
    <p:sldId id="294" r:id="rId3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1A6"/>
    <a:srgbClr val="136A0C"/>
    <a:srgbClr val="265C22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95" autoAdjust="0"/>
    <p:restoredTop sz="95807"/>
  </p:normalViewPr>
  <p:slideViewPr>
    <p:cSldViewPr showGuides="1">
      <p:cViewPr varScale="1">
        <p:scale>
          <a:sx n="88" d="100"/>
          <a:sy n="88" d="100"/>
        </p:scale>
        <p:origin x="24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0" d="100"/>
          <a:sy n="60" d="100"/>
        </p:scale>
        <p:origin x="2508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4849A-8316-473C-BDF1-94D68BD3EF5F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821BD-AA14-42CA-9164-E77778955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1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88E8-A384-43EF-AD47-7131EA31A48D}" type="datetimeFigureOut">
              <a:rPr lang="de-DE" smtClean="0"/>
              <a:pPr/>
              <a:t>05.12.2019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75B27-EA39-4F13-BC45-9C0ECB6C1EE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642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75B27-EA39-4F13-BC45-9C0ECB6C1EEB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052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ights_ppt_star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0" y="4437112"/>
            <a:ext cx="9144000" cy="821953"/>
          </a:xfrm>
        </p:spPr>
        <p:txBody>
          <a:bodyPr lIns="0" tIns="0" rIns="0" bIns="0" anchor="t" anchorCtr="0">
            <a:noAutofit/>
          </a:bodyPr>
          <a:lstStyle>
            <a:lvl1pPr>
              <a:defRPr sz="5400" b="0" spc="-150">
                <a:solidFill>
                  <a:schemeClr val="tx2"/>
                </a:solidFill>
                <a:effectLst>
                  <a:outerShdw dist="12700" dir="162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 dirty="0"/>
              <a:t>The </a:t>
            </a:r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0" y="5187057"/>
            <a:ext cx="9144000" cy="576064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Speakers Name, Date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0" hasCustomPrompt="1"/>
          </p:nvPr>
        </p:nvSpPr>
        <p:spPr>
          <a:xfrm>
            <a:off x="539552" y="620688"/>
            <a:ext cx="8064896" cy="2304256"/>
          </a:xfrm>
        </p:spPr>
        <p:txBody>
          <a:bodyPr wrap="square" lIns="0" tIns="0" rIns="0" bIns="0" numCol="1" anchor="ctr" anchorCtr="0">
            <a:noAutofit/>
          </a:bodyPr>
          <a:lstStyle>
            <a:lvl1pPr marL="0" indent="-180000" algn="ctr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4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Logo </a:t>
            </a:r>
            <a:r>
              <a:rPr lang="de-DE" dirty="0" err="1"/>
              <a:t>or</a:t>
            </a:r>
            <a:r>
              <a:rPr lang="de-DE" dirty="0"/>
              <a:t> Company Name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ights_ppt_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Grafik 14" descr="trenne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9144000" cy="178594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1560" y="317788"/>
            <a:ext cx="7920880" cy="864096"/>
          </a:xfrm>
          <a:noFill/>
        </p:spPr>
        <p:txBody>
          <a:bodyPr wrap="square" lIns="0" tIns="0" rIns="0" bIns="0" anchor="t" anchorCtr="0">
            <a:noAutofit/>
          </a:bodyPr>
          <a:lstStyle>
            <a:lvl1pPr algn="l">
              <a:defRPr sz="4400" b="1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de-DE" dirty="0" err="1"/>
              <a:t>Your</a:t>
            </a:r>
            <a:r>
              <a:rPr lang="de-DE" dirty="0"/>
              <a:t> Headline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560" y="1556792"/>
            <a:ext cx="3528392" cy="3960440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Your Text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Bullets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4048" y="1556792"/>
            <a:ext cx="3528392" cy="3960440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Your Text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Bullets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  <p:sp>
        <p:nvSpPr>
          <p:cNvPr id="20" name="Fußzeilenplatzhalter 4"/>
          <p:cNvSpPr txBox="1">
            <a:spLocks/>
          </p:cNvSpPr>
          <p:nvPr userDrawn="1"/>
        </p:nvSpPr>
        <p:spPr>
          <a:xfrm>
            <a:off x="168976" y="6093296"/>
            <a:ext cx="5555152" cy="82332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tr-TR" sz="1800" b="1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rPr>
              <a:t>Afyon Kocatepe Üniversitesi</a:t>
            </a:r>
          </a:p>
          <a:p>
            <a:r>
              <a:rPr lang="en-CA" i="1" dirty="0" err="1">
                <a:solidFill>
                  <a:schemeClr val="accent5"/>
                </a:solidFill>
                <a:effectLst/>
              </a:rPr>
              <a:t>Mühendislik</a:t>
            </a:r>
            <a:r>
              <a:rPr lang="en-CA" i="1" dirty="0">
                <a:solidFill>
                  <a:schemeClr val="accent5"/>
                </a:solidFill>
                <a:effectLst/>
              </a:rPr>
              <a:t> </a:t>
            </a:r>
            <a:r>
              <a:rPr lang="en-CA" i="1" dirty="0" err="1">
                <a:solidFill>
                  <a:schemeClr val="accent5"/>
                </a:solidFill>
                <a:effectLst/>
              </a:rPr>
              <a:t>Fakültesi</a:t>
            </a:r>
            <a:r>
              <a:rPr lang="en-CA" i="1" baseline="0" dirty="0">
                <a:solidFill>
                  <a:schemeClr val="accent5"/>
                </a:solidFill>
                <a:effectLst/>
              </a:rPr>
              <a:t> </a:t>
            </a:r>
            <a:r>
              <a:rPr lang="en-CA" sz="1800" i="1" kern="120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Maden</a:t>
            </a:r>
            <a:r>
              <a:rPr lang="en-CA" sz="1800" i="1" kern="1200" baseline="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i="1" kern="1200" baseline="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Mühendisliği</a:t>
            </a:r>
            <a:r>
              <a:rPr lang="en-CA" sz="1800" i="1" kern="1200" baseline="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i="1" kern="1200" baseline="0" dirty="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Bölümü</a:t>
            </a:r>
            <a:endParaRPr lang="tr-TR" sz="1800" kern="12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 descr="E:\Aktarma\Bahri Hoca Aksaray Sunum\Sunum Yardımcıları\akulogo-gif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751" y="5837679"/>
            <a:ext cx="903689" cy="903689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ights_ppt_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Grafik 13" descr="cn_logo_w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11560" y="5918992"/>
            <a:ext cx="951359" cy="678360"/>
          </a:xfrm>
          <a:prstGeom prst="rect">
            <a:avLst/>
          </a:prstGeom>
        </p:spPr>
      </p:pic>
      <p:pic>
        <p:nvPicPr>
          <p:cNvPr id="15" name="Grafik 14" descr="trenn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9144000" cy="178594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1560" y="317788"/>
            <a:ext cx="7920880" cy="864096"/>
          </a:xfrm>
          <a:noFill/>
        </p:spPr>
        <p:txBody>
          <a:bodyPr wrap="square" lIns="0" tIns="0" rIns="0" bIns="0" anchor="t" anchorCtr="0">
            <a:noAutofit/>
          </a:bodyPr>
          <a:lstStyle>
            <a:lvl1pPr algn="l">
              <a:defRPr sz="4400" b="1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de-DE" dirty="0" err="1"/>
              <a:t>Your</a:t>
            </a:r>
            <a:r>
              <a:rPr lang="de-DE" dirty="0"/>
              <a:t> Headline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560" y="1556792"/>
            <a:ext cx="7920880" cy="1872208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Your Text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Bullets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1560" y="3717032"/>
            <a:ext cx="7920880" cy="1800200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Your Text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Bullets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  <p:sp>
        <p:nvSpPr>
          <p:cNvPr id="19" name="Fußzeilenplatzhalter 4"/>
          <p:cNvSpPr txBox="1">
            <a:spLocks/>
          </p:cNvSpPr>
          <p:nvPr userDrawn="1"/>
        </p:nvSpPr>
        <p:spPr>
          <a:xfrm>
            <a:off x="4412704" y="6120592"/>
            <a:ext cx="2031504" cy="6480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www.company-name.com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hello@company-name.com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Fußzeilenplatzhalter 4"/>
          <p:cNvSpPr txBox="1">
            <a:spLocks/>
          </p:cNvSpPr>
          <p:nvPr userDrawn="1"/>
        </p:nvSpPr>
        <p:spPr>
          <a:xfrm>
            <a:off x="2339752" y="6120680"/>
            <a:ext cx="2088232" cy="7647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000" dirty="0" err="1">
                <a:solidFill>
                  <a:schemeClr val="accent2"/>
                </a:solidFill>
              </a:rPr>
              <a:t>Lorem</a:t>
            </a:r>
            <a:r>
              <a:rPr lang="en-US" sz="1000" dirty="0">
                <a:solidFill>
                  <a:schemeClr val="accent2"/>
                </a:solidFill>
              </a:rPr>
              <a:t> </a:t>
            </a:r>
            <a:r>
              <a:rPr lang="en-US" sz="1000" dirty="0" err="1">
                <a:solidFill>
                  <a:schemeClr val="accent2"/>
                </a:solidFill>
              </a:rPr>
              <a:t>Ipsum</a:t>
            </a:r>
            <a:r>
              <a:rPr lang="en-US" sz="1000" dirty="0">
                <a:solidFill>
                  <a:schemeClr val="accent2"/>
                </a:solidFill>
              </a:rPr>
              <a:t> Street 122</a:t>
            </a:r>
          </a:p>
          <a:p>
            <a:r>
              <a:rPr lang="en-US" sz="1000" dirty="0">
                <a:solidFill>
                  <a:schemeClr val="accent2"/>
                </a:solidFill>
              </a:rPr>
              <a:t>State, Country</a:t>
            </a:r>
          </a:p>
          <a:p>
            <a:r>
              <a:rPr lang="en-US" sz="1000" dirty="0">
                <a:solidFill>
                  <a:schemeClr val="accent2"/>
                </a:solidFill>
              </a:rPr>
              <a:t>Phone  0123 4567 89</a:t>
            </a:r>
            <a:endParaRPr lang="de-DE" sz="1000" dirty="0">
              <a:solidFill>
                <a:schemeClr val="accent2"/>
              </a:solidFill>
            </a:endParaRPr>
          </a:p>
        </p:txBody>
      </p:sp>
      <p:pic>
        <p:nvPicPr>
          <p:cNvPr id="22" name="Grafik 21" descr="arrow_back.png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995120" y="6191788"/>
            <a:ext cx="352425" cy="352425"/>
          </a:xfrm>
          <a:prstGeom prst="rect">
            <a:avLst/>
          </a:prstGeom>
        </p:spPr>
      </p:pic>
      <p:pic>
        <p:nvPicPr>
          <p:cNvPr id="23" name="Grafik 22" descr="arrow_next.png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421191" y="6191788"/>
            <a:ext cx="352425" cy="35242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ights_ppt_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Grafik 13" descr="cn_logo_w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11560" y="5918992"/>
            <a:ext cx="951359" cy="678360"/>
          </a:xfrm>
          <a:prstGeom prst="rect">
            <a:avLst/>
          </a:prstGeom>
        </p:spPr>
      </p:pic>
      <p:pic>
        <p:nvPicPr>
          <p:cNvPr id="15" name="Grafik 14" descr="trenn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9144000" cy="178594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1560" y="317788"/>
            <a:ext cx="7920880" cy="864096"/>
          </a:xfrm>
          <a:noFill/>
        </p:spPr>
        <p:txBody>
          <a:bodyPr wrap="square" lIns="0" tIns="0" rIns="0" bIns="0" anchor="t" anchorCtr="0">
            <a:noAutofit/>
          </a:bodyPr>
          <a:lstStyle>
            <a:lvl1pPr algn="l">
              <a:defRPr sz="4400" b="1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de-DE" dirty="0" err="1"/>
              <a:t>Your</a:t>
            </a:r>
            <a:r>
              <a:rPr lang="de-DE" dirty="0"/>
              <a:t> Headline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560" y="3068960"/>
            <a:ext cx="2376264" cy="2448272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Your Text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Bullets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  <p:sp>
        <p:nvSpPr>
          <p:cNvPr id="19" name="Bildplatzhalter 2" descr="Click For Your Pic"/>
          <p:cNvSpPr>
            <a:spLocks noGrp="1"/>
          </p:cNvSpPr>
          <p:nvPr>
            <p:ph type="pic" idx="13" hasCustomPrompt="1"/>
          </p:nvPr>
        </p:nvSpPr>
        <p:spPr>
          <a:xfrm>
            <a:off x="611560" y="1628800"/>
            <a:ext cx="2376264" cy="1152128"/>
          </a:xfrm>
          <a:gradFill flip="none" rotWithShape="1">
            <a:gsLst>
              <a:gs pos="0">
                <a:schemeClr val="tx2"/>
              </a:gs>
              <a:gs pos="5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Place </a:t>
            </a:r>
            <a:r>
              <a:rPr lang="de-DE" dirty="0" err="1"/>
              <a:t>Your</a:t>
            </a:r>
            <a:r>
              <a:rPr lang="de-DE" dirty="0"/>
              <a:t> Picture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Bildplatzhalter 2" descr="Click For Your Pic"/>
          <p:cNvSpPr>
            <a:spLocks noGrp="1"/>
          </p:cNvSpPr>
          <p:nvPr>
            <p:ph type="pic" idx="14" hasCustomPrompt="1"/>
          </p:nvPr>
        </p:nvSpPr>
        <p:spPr>
          <a:xfrm>
            <a:off x="3383868" y="1628800"/>
            <a:ext cx="2376264" cy="1152128"/>
          </a:xfrm>
          <a:gradFill flip="none" rotWithShape="1">
            <a:gsLst>
              <a:gs pos="0">
                <a:schemeClr val="tx2"/>
              </a:gs>
              <a:gs pos="5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Place </a:t>
            </a:r>
            <a:r>
              <a:rPr lang="de-DE" dirty="0" err="1"/>
              <a:t>Your</a:t>
            </a:r>
            <a:r>
              <a:rPr lang="de-DE" dirty="0"/>
              <a:t> Picture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2" name="Bildplatzhalter 2" descr="Click For Your Pic"/>
          <p:cNvSpPr>
            <a:spLocks noGrp="1"/>
          </p:cNvSpPr>
          <p:nvPr>
            <p:ph type="pic" idx="15" hasCustomPrompt="1"/>
          </p:nvPr>
        </p:nvSpPr>
        <p:spPr>
          <a:xfrm>
            <a:off x="6156176" y="1628800"/>
            <a:ext cx="2376264" cy="1152128"/>
          </a:xfrm>
          <a:gradFill flip="none" rotWithShape="1">
            <a:gsLst>
              <a:gs pos="0">
                <a:schemeClr val="tx2"/>
              </a:gs>
              <a:gs pos="5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Place </a:t>
            </a:r>
            <a:r>
              <a:rPr lang="de-DE" dirty="0" err="1"/>
              <a:t>Your</a:t>
            </a:r>
            <a:r>
              <a:rPr lang="de-DE" dirty="0"/>
              <a:t> Picture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3" name="Inhaltsplatzhalter 2"/>
          <p:cNvSpPr>
            <a:spLocks noGrp="1"/>
          </p:cNvSpPr>
          <p:nvPr>
            <p:ph idx="16" hasCustomPrompt="1"/>
          </p:nvPr>
        </p:nvSpPr>
        <p:spPr>
          <a:xfrm>
            <a:off x="3383868" y="3068960"/>
            <a:ext cx="2376264" cy="2448272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Your Text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Bullets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  <p:sp>
        <p:nvSpPr>
          <p:cNvPr id="24" name="Inhaltsplatzhalter 2"/>
          <p:cNvSpPr>
            <a:spLocks noGrp="1"/>
          </p:cNvSpPr>
          <p:nvPr>
            <p:ph idx="17" hasCustomPrompt="1"/>
          </p:nvPr>
        </p:nvSpPr>
        <p:spPr>
          <a:xfrm>
            <a:off x="6156176" y="3068960"/>
            <a:ext cx="2376264" cy="2448272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Your Text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Bullets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>
          <a:xfrm>
            <a:off x="4412704" y="6120592"/>
            <a:ext cx="2031504" cy="6480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www.company-name.com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hello@company-name.com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Fußzeilenplatzhalter 4"/>
          <p:cNvSpPr txBox="1">
            <a:spLocks/>
          </p:cNvSpPr>
          <p:nvPr userDrawn="1"/>
        </p:nvSpPr>
        <p:spPr>
          <a:xfrm>
            <a:off x="2339752" y="6120680"/>
            <a:ext cx="2088232" cy="7647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000" dirty="0" err="1">
                <a:solidFill>
                  <a:schemeClr val="accent2"/>
                </a:solidFill>
              </a:rPr>
              <a:t>Lorem</a:t>
            </a:r>
            <a:r>
              <a:rPr lang="en-US" sz="1000" dirty="0">
                <a:solidFill>
                  <a:schemeClr val="accent2"/>
                </a:solidFill>
              </a:rPr>
              <a:t> </a:t>
            </a:r>
            <a:r>
              <a:rPr lang="en-US" sz="1000" dirty="0" err="1">
                <a:solidFill>
                  <a:schemeClr val="accent2"/>
                </a:solidFill>
              </a:rPr>
              <a:t>Ipsum</a:t>
            </a:r>
            <a:r>
              <a:rPr lang="en-US" sz="1000" dirty="0">
                <a:solidFill>
                  <a:schemeClr val="accent2"/>
                </a:solidFill>
              </a:rPr>
              <a:t> Street 122</a:t>
            </a:r>
          </a:p>
          <a:p>
            <a:r>
              <a:rPr lang="en-US" sz="1000" dirty="0">
                <a:solidFill>
                  <a:schemeClr val="accent2"/>
                </a:solidFill>
              </a:rPr>
              <a:t>State, Country</a:t>
            </a:r>
          </a:p>
          <a:p>
            <a:r>
              <a:rPr lang="en-US" sz="1000" dirty="0">
                <a:solidFill>
                  <a:schemeClr val="accent2"/>
                </a:solidFill>
              </a:rPr>
              <a:t>Phone  0123 4567 89</a:t>
            </a:r>
            <a:endParaRPr lang="de-DE" sz="1000" dirty="0">
              <a:solidFill>
                <a:schemeClr val="accent2"/>
              </a:solidFill>
            </a:endParaRPr>
          </a:p>
        </p:txBody>
      </p:sp>
      <p:pic>
        <p:nvPicPr>
          <p:cNvPr id="26" name="Grafik 25" descr="arrow_back.png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995120" y="6191788"/>
            <a:ext cx="352425" cy="352425"/>
          </a:xfrm>
          <a:prstGeom prst="rect">
            <a:avLst/>
          </a:prstGeom>
        </p:spPr>
      </p:pic>
      <p:pic>
        <p:nvPicPr>
          <p:cNvPr id="27" name="Grafik 26" descr="arrow_next.png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421191" y="6191788"/>
            <a:ext cx="352425" cy="35242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ights_ppt_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Grafik 13" descr="cn_logo_w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11560" y="5918992"/>
            <a:ext cx="951359" cy="678360"/>
          </a:xfrm>
          <a:prstGeom prst="rect">
            <a:avLst/>
          </a:prstGeom>
        </p:spPr>
      </p:pic>
      <p:pic>
        <p:nvPicPr>
          <p:cNvPr id="15" name="Grafik 14" descr="trenn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9144000" cy="178594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1560" y="317788"/>
            <a:ext cx="7920880" cy="864096"/>
          </a:xfrm>
          <a:noFill/>
        </p:spPr>
        <p:txBody>
          <a:bodyPr wrap="square" lIns="0" tIns="0" rIns="0" bIns="0" anchor="t" anchorCtr="0">
            <a:noAutofit/>
          </a:bodyPr>
          <a:lstStyle>
            <a:lvl1pPr algn="l">
              <a:defRPr sz="4400" b="1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de-DE" dirty="0" err="1"/>
              <a:t>Your</a:t>
            </a:r>
            <a:r>
              <a:rPr lang="de-DE" dirty="0"/>
              <a:t> Headline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idx="20" hasCustomPrompt="1"/>
          </p:nvPr>
        </p:nvSpPr>
        <p:spPr>
          <a:xfrm>
            <a:off x="3419872" y="1700808"/>
            <a:ext cx="5148572" cy="1008112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Your Text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Bullets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  <p:sp>
        <p:nvSpPr>
          <p:cNvPr id="27" name="Bildplatzhalter 2" descr="Click For Your Pic"/>
          <p:cNvSpPr>
            <a:spLocks noGrp="1"/>
          </p:cNvSpPr>
          <p:nvPr>
            <p:ph type="pic" idx="13" hasCustomPrompt="1"/>
          </p:nvPr>
        </p:nvSpPr>
        <p:spPr>
          <a:xfrm>
            <a:off x="611560" y="1628800"/>
            <a:ext cx="2376264" cy="1152128"/>
          </a:xfrm>
          <a:gradFill flip="none" rotWithShape="1">
            <a:gsLst>
              <a:gs pos="0">
                <a:schemeClr val="tx2"/>
              </a:gs>
              <a:gs pos="5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Place </a:t>
            </a:r>
            <a:r>
              <a:rPr lang="de-DE" dirty="0" err="1"/>
              <a:t>Your</a:t>
            </a:r>
            <a:r>
              <a:rPr lang="de-DE" dirty="0"/>
              <a:t> Picture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8" name="Bildplatzhalter 2" descr="Click For Your Pic"/>
          <p:cNvSpPr>
            <a:spLocks noGrp="1"/>
          </p:cNvSpPr>
          <p:nvPr>
            <p:ph type="pic" idx="22" hasCustomPrompt="1"/>
          </p:nvPr>
        </p:nvSpPr>
        <p:spPr>
          <a:xfrm>
            <a:off x="611560" y="2924944"/>
            <a:ext cx="2376264" cy="1152128"/>
          </a:xfrm>
          <a:gradFill flip="none" rotWithShape="1">
            <a:gsLst>
              <a:gs pos="0">
                <a:schemeClr val="tx2"/>
              </a:gs>
              <a:gs pos="5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Place </a:t>
            </a:r>
            <a:r>
              <a:rPr lang="de-DE" dirty="0" err="1"/>
              <a:t>Your</a:t>
            </a:r>
            <a:r>
              <a:rPr lang="de-DE" dirty="0"/>
              <a:t> Picture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9" name="Bildplatzhalter 2" descr="Click For Your Pic"/>
          <p:cNvSpPr>
            <a:spLocks noGrp="1"/>
          </p:cNvSpPr>
          <p:nvPr>
            <p:ph type="pic" idx="23" hasCustomPrompt="1"/>
          </p:nvPr>
        </p:nvSpPr>
        <p:spPr>
          <a:xfrm>
            <a:off x="611560" y="4221088"/>
            <a:ext cx="2376264" cy="1152128"/>
          </a:xfrm>
          <a:gradFill flip="none" rotWithShape="1">
            <a:gsLst>
              <a:gs pos="0">
                <a:schemeClr val="tx2"/>
              </a:gs>
              <a:gs pos="5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Place </a:t>
            </a:r>
            <a:r>
              <a:rPr lang="de-DE" dirty="0" err="1"/>
              <a:t>Your</a:t>
            </a:r>
            <a:r>
              <a:rPr lang="de-DE" dirty="0"/>
              <a:t> Picture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0" name="Inhaltsplatzhalter 2"/>
          <p:cNvSpPr>
            <a:spLocks noGrp="1"/>
          </p:cNvSpPr>
          <p:nvPr>
            <p:ph idx="24" hasCustomPrompt="1"/>
          </p:nvPr>
        </p:nvSpPr>
        <p:spPr>
          <a:xfrm>
            <a:off x="3419872" y="2996952"/>
            <a:ext cx="5148572" cy="1008112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Your Text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Bullets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  <p:sp>
        <p:nvSpPr>
          <p:cNvPr id="31" name="Inhaltsplatzhalter 2"/>
          <p:cNvSpPr>
            <a:spLocks noGrp="1"/>
          </p:cNvSpPr>
          <p:nvPr>
            <p:ph idx="25" hasCustomPrompt="1"/>
          </p:nvPr>
        </p:nvSpPr>
        <p:spPr>
          <a:xfrm>
            <a:off x="3419872" y="4293096"/>
            <a:ext cx="5148572" cy="1008112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Your Text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Bullets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>
          <a:xfrm>
            <a:off x="4412704" y="6120592"/>
            <a:ext cx="2031504" cy="6480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www.company-name.com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hello@company-name.com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Fußzeilenplatzhalter 4"/>
          <p:cNvSpPr txBox="1">
            <a:spLocks/>
          </p:cNvSpPr>
          <p:nvPr userDrawn="1"/>
        </p:nvSpPr>
        <p:spPr>
          <a:xfrm>
            <a:off x="2339752" y="6120680"/>
            <a:ext cx="2088232" cy="7647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000" dirty="0" err="1">
                <a:solidFill>
                  <a:schemeClr val="accent2"/>
                </a:solidFill>
              </a:rPr>
              <a:t>Lorem</a:t>
            </a:r>
            <a:r>
              <a:rPr lang="en-US" sz="1000" dirty="0">
                <a:solidFill>
                  <a:schemeClr val="accent2"/>
                </a:solidFill>
              </a:rPr>
              <a:t> </a:t>
            </a:r>
            <a:r>
              <a:rPr lang="en-US" sz="1000" dirty="0" err="1">
                <a:solidFill>
                  <a:schemeClr val="accent2"/>
                </a:solidFill>
              </a:rPr>
              <a:t>Ipsum</a:t>
            </a:r>
            <a:r>
              <a:rPr lang="en-US" sz="1000" dirty="0">
                <a:solidFill>
                  <a:schemeClr val="accent2"/>
                </a:solidFill>
              </a:rPr>
              <a:t> Street 122</a:t>
            </a:r>
          </a:p>
          <a:p>
            <a:r>
              <a:rPr lang="en-US" sz="1000" dirty="0">
                <a:solidFill>
                  <a:schemeClr val="accent2"/>
                </a:solidFill>
              </a:rPr>
              <a:t>State, Country</a:t>
            </a:r>
          </a:p>
          <a:p>
            <a:r>
              <a:rPr lang="en-US" sz="1000" dirty="0">
                <a:solidFill>
                  <a:schemeClr val="accent2"/>
                </a:solidFill>
              </a:rPr>
              <a:t>Phone  0123 4567 89</a:t>
            </a:r>
            <a:endParaRPr lang="de-DE" sz="1000" dirty="0">
              <a:solidFill>
                <a:schemeClr val="accent2"/>
              </a:solidFill>
            </a:endParaRPr>
          </a:p>
        </p:txBody>
      </p:sp>
      <p:pic>
        <p:nvPicPr>
          <p:cNvPr id="21" name="Grafik 20" descr="arrow_back.png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995120" y="6191788"/>
            <a:ext cx="352425" cy="352425"/>
          </a:xfrm>
          <a:prstGeom prst="rect">
            <a:avLst/>
          </a:prstGeom>
        </p:spPr>
      </p:pic>
      <p:pic>
        <p:nvPicPr>
          <p:cNvPr id="22" name="Grafik 21" descr="arrow_next.png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421191" y="6191788"/>
            <a:ext cx="352425" cy="35242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ights_ppt_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Grafik 13" descr="cn_logo_w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11560" y="5918992"/>
            <a:ext cx="951359" cy="678360"/>
          </a:xfrm>
          <a:prstGeom prst="rect">
            <a:avLst/>
          </a:prstGeom>
        </p:spPr>
      </p:pic>
      <p:pic>
        <p:nvPicPr>
          <p:cNvPr id="15" name="Grafik 14" descr="trenn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9144000" cy="178594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1560" y="317788"/>
            <a:ext cx="7920880" cy="864096"/>
          </a:xfrm>
          <a:noFill/>
        </p:spPr>
        <p:txBody>
          <a:bodyPr wrap="square" lIns="0" tIns="0" rIns="0" bIns="0" anchor="t" anchorCtr="0">
            <a:noAutofit/>
          </a:bodyPr>
          <a:lstStyle>
            <a:lvl1pPr algn="l">
              <a:defRPr sz="4400" b="1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de-DE" dirty="0" err="1"/>
              <a:t>Your</a:t>
            </a:r>
            <a:r>
              <a:rPr lang="de-DE" dirty="0"/>
              <a:t> Headline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560" y="1556792"/>
            <a:ext cx="3528392" cy="3960440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Your Text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Bullets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  <p:sp>
        <p:nvSpPr>
          <p:cNvPr id="18" name="Bildplatzhalter 2" descr="Click For Your Pic"/>
          <p:cNvSpPr>
            <a:spLocks noGrp="1"/>
          </p:cNvSpPr>
          <p:nvPr>
            <p:ph type="pic" idx="13" hasCustomPrompt="1"/>
          </p:nvPr>
        </p:nvSpPr>
        <p:spPr>
          <a:xfrm>
            <a:off x="5004048" y="1628800"/>
            <a:ext cx="3528392" cy="3384376"/>
          </a:xfrm>
          <a:gradFill flip="none" rotWithShape="1">
            <a:gsLst>
              <a:gs pos="0">
                <a:schemeClr val="tx2"/>
              </a:gs>
              <a:gs pos="5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Place </a:t>
            </a:r>
            <a:r>
              <a:rPr lang="de-DE" dirty="0" err="1"/>
              <a:t>Your</a:t>
            </a:r>
            <a:r>
              <a:rPr lang="de-DE" dirty="0"/>
              <a:t> Picture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9" name="Fußzeilenplatzhalter 4"/>
          <p:cNvSpPr txBox="1">
            <a:spLocks/>
          </p:cNvSpPr>
          <p:nvPr userDrawn="1"/>
        </p:nvSpPr>
        <p:spPr>
          <a:xfrm>
            <a:off x="4412704" y="6120592"/>
            <a:ext cx="2031504" cy="6480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www.company-name.com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hello@company-name.com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Fußzeilenplatzhalter 4"/>
          <p:cNvSpPr txBox="1">
            <a:spLocks/>
          </p:cNvSpPr>
          <p:nvPr userDrawn="1"/>
        </p:nvSpPr>
        <p:spPr>
          <a:xfrm>
            <a:off x="2339752" y="6120680"/>
            <a:ext cx="2088232" cy="7647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000" dirty="0" err="1">
                <a:solidFill>
                  <a:schemeClr val="accent2"/>
                </a:solidFill>
              </a:rPr>
              <a:t>Lorem</a:t>
            </a:r>
            <a:r>
              <a:rPr lang="en-US" sz="1000" dirty="0">
                <a:solidFill>
                  <a:schemeClr val="accent2"/>
                </a:solidFill>
              </a:rPr>
              <a:t> </a:t>
            </a:r>
            <a:r>
              <a:rPr lang="en-US" sz="1000" dirty="0" err="1">
                <a:solidFill>
                  <a:schemeClr val="accent2"/>
                </a:solidFill>
              </a:rPr>
              <a:t>Ipsum</a:t>
            </a:r>
            <a:r>
              <a:rPr lang="en-US" sz="1000" dirty="0">
                <a:solidFill>
                  <a:schemeClr val="accent2"/>
                </a:solidFill>
              </a:rPr>
              <a:t> Street 122</a:t>
            </a:r>
          </a:p>
          <a:p>
            <a:r>
              <a:rPr lang="en-US" sz="1000" dirty="0">
                <a:solidFill>
                  <a:schemeClr val="accent2"/>
                </a:solidFill>
              </a:rPr>
              <a:t>State, Country</a:t>
            </a:r>
          </a:p>
          <a:p>
            <a:r>
              <a:rPr lang="en-US" sz="1000" dirty="0">
                <a:solidFill>
                  <a:schemeClr val="accent2"/>
                </a:solidFill>
              </a:rPr>
              <a:t>Phone  0123 4567 89</a:t>
            </a:r>
            <a:endParaRPr lang="de-DE" sz="1000" dirty="0">
              <a:solidFill>
                <a:schemeClr val="accent2"/>
              </a:solidFill>
            </a:endParaRPr>
          </a:p>
        </p:txBody>
      </p:sp>
      <p:pic>
        <p:nvPicPr>
          <p:cNvPr id="22" name="Grafik 21" descr="arrow_back.png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995120" y="6191788"/>
            <a:ext cx="352425" cy="352425"/>
          </a:xfrm>
          <a:prstGeom prst="rect">
            <a:avLst/>
          </a:prstGeom>
        </p:spPr>
      </p:pic>
      <p:pic>
        <p:nvPicPr>
          <p:cNvPr id="23" name="Grafik 22" descr="arrow_next.png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421191" y="6191788"/>
            <a:ext cx="352425" cy="35242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lights_ppt_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Grafik 13" descr="cn_logo_w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11560" y="5918992"/>
            <a:ext cx="951359" cy="678360"/>
          </a:xfrm>
          <a:prstGeom prst="rect">
            <a:avLst/>
          </a:prstGeom>
        </p:spPr>
      </p:pic>
      <p:pic>
        <p:nvPicPr>
          <p:cNvPr id="15" name="Grafik 14" descr="trenn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9144000" cy="178594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611560" y="317788"/>
            <a:ext cx="7920880" cy="864096"/>
          </a:xfrm>
          <a:noFill/>
        </p:spPr>
        <p:txBody>
          <a:bodyPr wrap="square" lIns="0" tIns="0" rIns="0" bIns="0" anchor="t" anchorCtr="0">
            <a:noAutofit/>
          </a:bodyPr>
          <a:lstStyle>
            <a:lvl1pPr algn="l">
              <a:defRPr sz="4400" b="1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de-DE" dirty="0" err="1"/>
              <a:t>Your</a:t>
            </a:r>
            <a:r>
              <a:rPr lang="de-DE" dirty="0"/>
              <a:t> Headline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4048" y="1556792"/>
            <a:ext cx="3528392" cy="3960440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Your Text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Bullets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  <p:sp>
        <p:nvSpPr>
          <p:cNvPr id="19" name="Fußzeilenplatzhalter 4"/>
          <p:cNvSpPr txBox="1">
            <a:spLocks/>
          </p:cNvSpPr>
          <p:nvPr userDrawn="1"/>
        </p:nvSpPr>
        <p:spPr>
          <a:xfrm>
            <a:off x="4412704" y="6120592"/>
            <a:ext cx="2031504" cy="6480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www.company-name.com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hello@company-name.com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Fußzeilenplatzhalter 4"/>
          <p:cNvSpPr txBox="1">
            <a:spLocks/>
          </p:cNvSpPr>
          <p:nvPr userDrawn="1"/>
        </p:nvSpPr>
        <p:spPr>
          <a:xfrm>
            <a:off x="2339752" y="6120680"/>
            <a:ext cx="2088232" cy="7647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000" dirty="0" err="1">
                <a:solidFill>
                  <a:schemeClr val="accent2"/>
                </a:solidFill>
              </a:rPr>
              <a:t>Lorem</a:t>
            </a:r>
            <a:r>
              <a:rPr lang="en-US" sz="1000" dirty="0">
                <a:solidFill>
                  <a:schemeClr val="accent2"/>
                </a:solidFill>
              </a:rPr>
              <a:t> </a:t>
            </a:r>
            <a:r>
              <a:rPr lang="en-US" sz="1000" dirty="0" err="1">
                <a:solidFill>
                  <a:schemeClr val="accent2"/>
                </a:solidFill>
              </a:rPr>
              <a:t>Ipsum</a:t>
            </a:r>
            <a:r>
              <a:rPr lang="en-US" sz="1000" dirty="0">
                <a:solidFill>
                  <a:schemeClr val="accent2"/>
                </a:solidFill>
              </a:rPr>
              <a:t> Street 122</a:t>
            </a:r>
          </a:p>
          <a:p>
            <a:r>
              <a:rPr lang="en-US" sz="1000" dirty="0">
                <a:solidFill>
                  <a:schemeClr val="accent2"/>
                </a:solidFill>
              </a:rPr>
              <a:t>State, Country</a:t>
            </a:r>
          </a:p>
          <a:p>
            <a:r>
              <a:rPr lang="en-US" sz="1000" dirty="0">
                <a:solidFill>
                  <a:schemeClr val="accent2"/>
                </a:solidFill>
              </a:rPr>
              <a:t>Phone  0123 4567 89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1" name="Bildplatzhalter 2" descr="Click For Your Pic"/>
          <p:cNvSpPr>
            <a:spLocks noGrp="1"/>
          </p:cNvSpPr>
          <p:nvPr>
            <p:ph type="pic" idx="14" hasCustomPrompt="1"/>
          </p:nvPr>
        </p:nvSpPr>
        <p:spPr>
          <a:xfrm>
            <a:off x="611560" y="1628800"/>
            <a:ext cx="3528392" cy="1800200"/>
          </a:xfrm>
          <a:gradFill flip="none" rotWithShape="1">
            <a:gsLst>
              <a:gs pos="0">
                <a:schemeClr val="tx2"/>
              </a:gs>
              <a:gs pos="5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Place </a:t>
            </a:r>
            <a:r>
              <a:rPr lang="de-DE" dirty="0" err="1"/>
              <a:t>Your</a:t>
            </a:r>
            <a:r>
              <a:rPr lang="de-DE" dirty="0"/>
              <a:t> Picture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560" y="3717032"/>
            <a:ext cx="3528392" cy="1800200"/>
          </a:xfrm>
        </p:spPr>
        <p:txBody>
          <a:bodyPr wrap="square" lIns="0" tIns="0" rIns="0" bIns="0" numCol="1" anchor="t" anchorCtr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Your Text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Bullets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  <p:pic>
        <p:nvPicPr>
          <p:cNvPr id="23" name="Grafik 22" descr="arrow_back.png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995120" y="6191788"/>
            <a:ext cx="352425" cy="352425"/>
          </a:xfrm>
          <a:prstGeom prst="rect">
            <a:avLst/>
          </a:prstGeom>
        </p:spPr>
      </p:pic>
      <p:pic>
        <p:nvPicPr>
          <p:cNvPr id="24" name="Grafik 23" descr="arrow_next.png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421191" y="6191788"/>
            <a:ext cx="352425" cy="35242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ights_ppt_star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0" y="4437112"/>
            <a:ext cx="9144000" cy="821953"/>
          </a:xfrm>
        </p:spPr>
        <p:txBody>
          <a:bodyPr lIns="0" tIns="0" rIns="0" bIns="0" anchor="t" anchorCtr="0">
            <a:noAutofit/>
          </a:bodyPr>
          <a:lstStyle>
            <a:lvl1pPr>
              <a:defRPr sz="5400" b="0" spc="-150" baseline="0">
                <a:solidFill>
                  <a:schemeClr val="tx2"/>
                </a:solidFill>
                <a:effectLst>
                  <a:outerShdw dist="12700" dir="162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 dirty="0" err="1"/>
              <a:t>Good</a:t>
            </a:r>
            <a:r>
              <a:rPr lang="de-DE" dirty="0"/>
              <a:t> Bye Text</a:t>
            </a:r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0" y="5187057"/>
            <a:ext cx="9144000" cy="576064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Speakers Name, Date</a:t>
            </a:r>
            <a:endParaRPr lang="de-DE" dirty="0"/>
          </a:p>
        </p:txBody>
      </p:sp>
      <p:pic>
        <p:nvPicPr>
          <p:cNvPr id="6" name="Grafik 5" descr="arrow_back.png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995120" y="6191788"/>
            <a:ext cx="352425" cy="352425"/>
          </a:xfrm>
          <a:prstGeom prst="rect">
            <a:avLst/>
          </a:prstGeom>
        </p:spPr>
      </p:pic>
      <p:pic>
        <p:nvPicPr>
          <p:cNvPr id="8" name="Grafik 7" descr="arrow_next.png">
            <a:hlinkClick r:id="" action="ppaction://hlinkshowjump?jump=endshow"/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421191" y="6191788"/>
            <a:ext cx="352425" cy="352425"/>
          </a:xfrm>
          <a:prstGeom prst="rect">
            <a:avLst/>
          </a:prstGeom>
        </p:spPr>
      </p:pic>
      <p:sp>
        <p:nvSpPr>
          <p:cNvPr id="10" name="Inhaltsplatzhalter 2"/>
          <p:cNvSpPr>
            <a:spLocks noGrp="1"/>
          </p:cNvSpPr>
          <p:nvPr>
            <p:ph idx="10" hasCustomPrompt="1"/>
          </p:nvPr>
        </p:nvSpPr>
        <p:spPr>
          <a:xfrm>
            <a:off x="539552" y="620688"/>
            <a:ext cx="8064896" cy="2304256"/>
          </a:xfrm>
        </p:spPr>
        <p:txBody>
          <a:bodyPr wrap="square" lIns="0" tIns="0" rIns="0" bIns="0" numCol="1" anchor="ctr" anchorCtr="0">
            <a:noAutofit/>
          </a:bodyPr>
          <a:lstStyle>
            <a:lvl1pPr marL="0" indent="-180000" algn="ctr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4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Logo </a:t>
            </a:r>
            <a:r>
              <a:rPr lang="de-DE" dirty="0" err="1"/>
              <a:t>or</a:t>
            </a:r>
            <a:r>
              <a:rPr lang="de-DE" dirty="0"/>
              <a:t> Company Name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E49DB-545E-46CA-A06F-217AEC04D591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Grafik 6" descr="light-001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" y="3107531"/>
            <a:ext cx="9143998" cy="3750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4" r:id="rId3"/>
    <p:sldLayoutId id="2147483663" r:id="rId4"/>
    <p:sldLayoutId id="2147483665" r:id="rId5"/>
    <p:sldLayoutId id="2147483662" r:id="rId6"/>
    <p:sldLayoutId id="2147483666" r:id="rId7"/>
    <p:sldLayoutId id="2147483667" r:id="rId8"/>
  </p:sldLayoutIdLst>
  <p:transition>
    <p:fade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691680" y="620688"/>
            <a:ext cx="5994583" cy="360040"/>
          </a:xfrm>
        </p:spPr>
        <p:txBody>
          <a:bodyPr/>
          <a:lstStyle/>
          <a:p>
            <a:pPr algn="ctr"/>
            <a:r>
              <a:rPr lang="tr-TR" sz="2800" spc="-150" dirty="0">
                <a:solidFill>
                  <a:schemeClr val="accent4"/>
                </a:solidFill>
                <a:latin typeface="Comic Sans MS" pitchFamily="66" charset="0"/>
              </a:rPr>
              <a:t>MADEN MÜHENDİSLİĞİ NEDİR?</a:t>
            </a:r>
            <a:endParaRPr lang="de-DE" sz="2800" spc="-150" dirty="0">
              <a:solidFill>
                <a:schemeClr val="accent4"/>
              </a:solidFill>
              <a:latin typeface="Comic Sans MS" pitchFamily="66" charset="0"/>
            </a:endParaRPr>
          </a:p>
        </p:txBody>
      </p:sp>
      <p:sp>
        <p:nvSpPr>
          <p:cNvPr id="11" name="İçerik Yer Tutucusu 2"/>
          <p:cNvSpPr>
            <a:spLocks noGrp="1"/>
          </p:cNvSpPr>
          <p:nvPr>
            <p:ph idx="1"/>
          </p:nvPr>
        </p:nvSpPr>
        <p:spPr>
          <a:xfrm>
            <a:off x="323528" y="1620007"/>
            <a:ext cx="8496944" cy="3892887"/>
          </a:xfrm>
        </p:spPr>
        <p:txBody>
          <a:bodyPr>
            <a:normAutofit/>
          </a:bodyPr>
          <a:lstStyle/>
          <a:p>
            <a:pPr eaLnBrk="1" hangingPunct="1">
              <a:buFont typeface="Wingdings" charset="2"/>
              <a:buChar char="ü"/>
            </a:pPr>
            <a:r>
              <a:rPr lang="tr-TR" altLang="en-US" sz="2000" b="1" i="1" dirty="0">
                <a:latin typeface="Comic Sans MS" pitchFamily="66" charset="0"/>
                <a:ea typeface="Exo" charset="0"/>
                <a:cs typeface="Exo" charset="0"/>
              </a:rPr>
              <a:t>Maden Mühendisliği</a:t>
            </a:r>
            <a:r>
              <a:rPr lang="tr-TR" altLang="en-US" sz="2000" b="1" dirty="0">
                <a:latin typeface="Comic Sans MS" pitchFamily="66" charset="0"/>
                <a:ea typeface="Exo" charset="0"/>
                <a:cs typeface="Exo" charset="0"/>
              </a:rPr>
              <a:t>, madenlerin bulunması, çıkarılması ve zenginleştirilmesi konularında eğitim ve araştırma yapan mühendislik dalıdır.</a:t>
            </a:r>
          </a:p>
          <a:p>
            <a:pPr indent="0" eaLnBrk="1" hangingPunct="1"/>
            <a:endParaRPr lang="tr-TR" altLang="en-US" sz="2000" b="1" dirty="0">
              <a:latin typeface="Comic Sans MS" pitchFamily="66" charset="0"/>
              <a:ea typeface="Exo" charset="0"/>
              <a:cs typeface="Exo" charset="0"/>
            </a:endParaRPr>
          </a:p>
          <a:p>
            <a:pPr eaLnBrk="1" hangingPunct="1">
              <a:buFont typeface="Wingdings" charset="2"/>
              <a:buChar char="ü"/>
            </a:pPr>
            <a:r>
              <a:rPr lang="tr-TR" altLang="en-US" sz="2000" b="1" dirty="0">
                <a:latin typeface="Comic Sans MS" pitchFamily="66" charset="0"/>
                <a:ea typeface="Exo" charset="0"/>
                <a:cs typeface="Exo" charset="0"/>
              </a:rPr>
              <a:t>Madenlerin çıkarılması genel olarak </a:t>
            </a:r>
            <a:r>
              <a:rPr lang="tr-TR" altLang="en-US" sz="2000" b="1" dirty="0">
                <a:solidFill>
                  <a:srgbClr val="0070C0"/>
                </a:solidFill>
                <a:latin typeface="Comic Sans MS" pitchFamily="66" charset="0"/>
                <a:ea typeface="Exo" charset="0"/>
                <a:cs typeface="Exo" charset="0"/>
              </a:rPr>
              <a:t>açık ocak madenciliği </a:t>
            </a:r>
            <a:r>
              <a:rPr lang="tr-TR" altLang="en-US" sz="2000" b="1" dirty="0">
                <a:latin typeface="Comic Sans MS" pitchFamily="66" charset="0"/>
                <a:ea typeface="Exo" charset="0"/>
                <a:cs typeface="Exo" charset="0"/>
              </a:rPr>
              <a:t>ve </a:t>
            </a:r>
            <a:r>
              <a:rPr lang="tr-TR" altLang="en-US" sz="2000" b="1" dirty="0">
                <a:solidFill>
                  <a:srgbClr val="265C22"/>
                </a:solidFill>
                <a:latin typeface="Comic Sans MS" pitchFamily="66" charset="0"/>
                <a:ea typeface="Exo" charset="0"/>
                <a:cs typeface="Exo" charset="0"/>
              </a:rPr>
              <a:t>yeraltı madenciliği </a:t>
            </a:r>
            <a:r>
              <a:rPr lang="tr-TR" altLang="en-US" sz="2000" b="1" dirty="0">
                <a:latin typeface="Comic Sans MS" pitchFamily="66" charset="0"/>
                <a:ea typeface="Exo" charset="0"/>
                <a:cs typeface="Exo" charset="0"/>
              </a:rPr>
              <a:t>diye ikiye ayrılmıştır. Bunun yanında </a:t>
            </a:r>
            <a:r>
              <a:rPr lang="tr-TR" altLang="en-US" sz="2000" b="1" dirty="0">
                <a:solidFill>
                  <a:srgbClr val="C3260C"/>
                </a:solidFill>
                <a:latin typeface="Comic Sans MS" pitchFamily="66" charset="0"/>
                <a:ea typeface="Exo" charset="0"/>
                <a:cs typeface="Exo" charset="0"/>
              </a:rPr>
              <a:t>cevher hazırlama ve zenginleştirme </a:t>
            </a:r>
            <a:r>
              <a:rPr lang="tr-TR" altLang="en-US" sz="2000" b="1" dirty="0">
                <a:latin typeface="Comic Sans MS" pitchFamily="66" charset="0"/>
                <a:ea typeface="Exo" charset="0"/>
                <a:cs typeface="Exo" charset="0"/>
              </a:rPr>
              <a:t>işlemi de maden mühendislerinin öncelikli çalıştığı alanlar arasındadır.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456D-7C70-440F-80F3-CFFCC730C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 smtClean="0"/>
              <a:t>MERMER OCAK İŞLETMECİLİĞİ</a:t>
            </a:r>
            <a:endParaRPr lang="tr-TR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C1134074-0638-466E-9CCA-3A0927308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7037095" cy="4300446"/>
          </a:xfrm>
        </p:spPr>
      </p:pic>
    </p:spTree>
    <p:extLst>
      <p:ext uri="{BB962C8B-B14F-4D97-AF65-F5344CB8AC3E}">
        <p14:creationId xmlns:p14="http://schemas.microsoft.com/office/powerpoint/2010/main" val="164276931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etin kutusu"/>
          <p:cNvSpPr txBox="1">
            <a:spLocks noChangeArrowheads="1"/>
          </p:cNvSpPr>
          <p:nvPr/>
        </p:nvSpPr>
        <p:spPr bwMode="auto">
          <a:xfrm>
            <a:off x="6300192" y="676954"/>
            <a:ext cx="2071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tr-TR" altLang="en-US" sz="2800" dirty="0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MERMER OCAĞI</a:t>
            </a:r>
          </a:p>
        </p:txBody>
      </p:sp>
      <p:sp>
        <p:nvSpPr>
          <p:cNvPr id="13" name="Metin kutusu 1"/>
          <p:cNvSpPr txBox="1">
            <a:spLocks noChangeArrowheads="1"/>
          </p:cNvSpPr>
          <p:nvPr/>
        </p:nvSpPr>
        <p:spPr bwMode="auto">
          <a:xfrm>
            <a:off x="1400541" y="4302890"/>
            <a:ext cx="32400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tr-TR" altLang="en-US" sz="2800" dirty="0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MERMER İŞLEME TESİSİ</a:t>
            </a:r>
          </a:p>
        </p:txBody>
      </p:sp>
      <p:pic>
        <p:nvPicPr>
          <p:cNvPr id="3074" name="Picture 2" descr="C:\Users\PC-2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0" y="116632"/>
            <a:ext cx="5683609" cy="319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C-2\Desktop\IMG_440AC9-149D01-01BCBD-641907-C490F9-9B87B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1008"/>
            <a:ext cx="4037509" cy="22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90165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1.bp.blogspot.com/-GNcyORy6g4c/U1zICJCz1PI/AAAAAAAAAWQ/XE9el1makPw/s1600/IMG_2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2.bp.blogspot.com/-uzWTxmKZ6BY/U1zIKGzPVOI/AAAAAAAAAW0/CJckQuwB6zA/s1600/IMG_2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0"/>
            <a:ext cx="3354617" cy="44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2.bp.blogspot.com/-axhBK3oxWts/U1zIOKTm_RI/AAAAAAAAAXA/EaxW3oDdfIw/s1600/IMG_23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2936"/>
            <a:ext cx="4214599" cy="316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78217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yon Travert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59" y="858046"/>
            <a:ext cx="1679755" cy="156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embe Travert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38" y="866976"/>
            <a:ext cx="1670174" cy="155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arÄ± Travert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96" y="876461"/>
            <a:ext cx="1659996" cy="154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KÃ¼tahya Siyah Merm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91" y="868442"/>
            <a:ext cx="1679432" cy="156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ark Emperad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1" y="858046"/>
            <a:ext cx="1689932" cy="157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Afyon Ãizgili Åek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93" y="2470187"/>
            <a:ext cx="1686910" cy="16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Afyon Åeker Merm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72" y="2464386"/>
            <a:ext cx="1651784" cy="165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Kaplan Postu Merm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941" y="2464385"/>
            <a:ext cx="1676732" cy="16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http://temmermarble.com/wp-content/uploads/afrodit-500x5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63" y="2471399"/>
            <a:ext cx="1650945" cy="16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http://temmermarble.com/wp-content/uploads/black-and-gold-500x50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293" y="2472511"/>
            <a:ext cx="1603487" cy="164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http://temmermarble.com/wp-content/uploads/Emarald-Green-500x50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13" y="4161202"/>
            <a:ext cx="1650945" cy="16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http://temmermarble.com/wp-content/uploads/hollywood-red-500x50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49080"/>
            <a:ext cx="1675188" cy="16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" descr="http://temmermarble.com/wp-content/uploads/mexican-onyx-500x50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71" y="4170166"/>
            <a:ext cx="1654309" cy="165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http://temmermarble.com/wp-content/uploads/rosso-levanto-500x50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61" y="4176753"/>
            <a:ext cx="1661148" cy="166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0" descr="http://temmermarble.com/wp-content/uploads/sodalite-blue-500x50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276" y="4170166"/>
            <a:ext cx="1667735" cy="166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86954E7-CE51-4B04-814A-D2D9A31B6CB0}"/>
              </a:ext>
            </a:extLst>
          </p:cNvPr>
          <p:cNvSpPr txBox="1">
            <a:spLocks/>
          </p:cNvSpPr>
          <p:nvPr/>
        </p:nvSpPr>
        <p:spPr>
          <a:xfrm>
            <a:off x="755576" y="116632"/>
            <a:ext cx="7920880" cy="86409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MERMER ÇEŞİTLERİ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0821201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54E7-CE51-4B04-814A-D2D9A31B6C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/>
              <a:t>YERALTI MADENCİLİĞİ</a:t>
            </a:r>
          </a:p>
        </p:txBody>
      </p:sp>
      <p:pic>
        <p:nvPicPr>
          <p:cNvPr id="6" name="Picture 3" descr="C:\Users\qwe\Desktop\Untitled-1.jpg">
            <a:extLst>
              <a:ext uri="{FF2B5EF4-FFF2-40B4-BE49-F238E27FC236}">
                <a16:creationId xmlns:a16="http://schemas.microsoft.com/office/drawing/2014/main" id="{2D12D7CD-F744-4895-9C1B-CCDD3AD7A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360830" cy="453195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95487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etin kutusu"/>
          <p:cNvSpPr txBox="1">
            <a:spLocks noChangeArrowheads="1"/>
          </p:cNvSpPr>
          <p:nvPr/>
        </p:nvSpPr>
        <p:spPr bwMode="auto">
          <a:xfrm>
            <a:off x="5076056" y="836712"/>
            <a:ext cx="37664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tr-TR" altLang="en-US" sz="2800" dirty="0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YER ALTI MADEN İŞLETMESİ</a:t>
            </a:r>
          </a:p>
        </p:txBody>
      </p:sp>
      <p:pic>
        <p:nvPicPr>
          <p:cNvPr id="6" name="Picture 2" descr="http://imggaleri.hurriyet.com.tr/LiveImages/Foto%20Haber/204/%C3%9Cniversite%20mezunlar%C4%B1%20madenci%20olmak%20i%C3%A7in%20ba%C5%9Fvurdu/A251036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15663"/>
            <a:ext cx="3982471" cy="2657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0" name="Picture 2" descr="C:\Users\PC-2\Desktop\carp104-1213-2012-124531-high-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61" y="116632"/>
            <a:ext cx="4175615" cy="303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C-2\Desktop\image.im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370104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57391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D58ECA-0EF8-4750-B9F2-16773F201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5448767" cy="2463140"/>
          </a:xfrm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51CECD9F-1EE5-489A-95E9-9ED12B286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2204"/>
            <a:ext cx="4355976" cy="2713773"/>
          </a:xfrm>
        </p:spPr>
      </p:pic>
      <p:sp>
        <p:nvSpPr>
          <p:cNvPr id="4" name="2 Metin kutusu"/>
          <p:cNvSpPr txBox="1">
            <a:spLocks noChangeArrowheads="1"/>
          </p:cNvSpPr>
          <p:nvPr/>
        </p:nvSpPr>
        <p:spPr bwMode="auto">
          <a:xfrm>
            <a:off x="107504" y="3284984"/>
            <a:ext cx="37664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tr-TR" altLang="en-US" sz="2800" dirty="0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YER ALTI MADEN İŞLETMESİ</a:t>
            </a:r>
          </a:p>
        </p:txBody>
      </p:sp>
    </p:spTree>
    <p:extLst>
      <p:ext uri="{BB962C8B-B14F-4D97-AF65-F5344CB8AC3E}">
        <p14:creationId xmlns:p14="http://schemas.microsoft.com/office/powerpoint/2010/main" val="175790416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54E7-CE51-4B04-814A-D2D9A31B6C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/>
              <a:t>CEVHER HAZIRLAMA VE ZENGİNLEŞTİRME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47B75E-BCF9-4DEF-8BFA-437503D3F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9" y="1844824"/>
            <a:ext cx="8835182" cy="3168352"/>
          </a:xfrm>
        </p:spPr>
      </p:pic>
    </p:spTree>
    <p:extLst>
      <p:ext uri="{BB962C8B-B14F-4D97-AF65-F5344CB8AC3E}">
        <p14:creationId xmlns:p14="http://schemas.microsoft.com/office/powerpoint/2010/main" val="254980408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programlar.fbe.itu.edu.tr/user_images/6_tr_Clip_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9852"/>
            <a:ext cx="8928992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9" name="5 Metin kutusu"/>
          <p:cNvSpPr txBox="1">
            <a:spLocks noChangeArrowheads="1"/>
          </p:cNvSpPr>
          <p:nvPr/>
        </p:nvSpPr>
        <p:spPr bwMode="auto">
          <a:xfrm>
            <a:off x="1475656" y="0"/>
            <a:ext cx="59766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tr-TR" altLang="en-US" sz="2800" dirty="0">
                <a:solidFill>
                  <a:schemeClr val="accent1"/>
                </a:solidFill>
                <a:latin typeface="Calibri" panose="020F0502020204030204" pitchFamily="34" charset="0"/>
                <a:ea typeface="Exo" charset="0"/>
                <a:cs typeface="Calibri" panose="020F0502020204030204" pitchFamily="34" charset="0"/>
              </a:rPr>
              <a:t>TAŞ OCAĞI KIRMA-ELEME TESİSİ</a:t>
            </a:r>
          </a:p>
        </p:txBody>
      </p:sp>
    </p:spTree>
    <p:extLst>
      <p:ext uri="{BB962C8B-B14F-4D97-AF65-F5344CB8AC3E}">
        <p14:creationId xmlns:p14="http://schemas.microsoft.com/office/powerpoint/2010/main" val="353175171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30.06.2012 YEDEK\BAHRİERSOY DOSYALARIM 23 NİSAN 2010\YEDEK BELGELERİM\TUM SUNUMLAR, MAKALELER, LİS VE Y. LİS DERSLERİM\CEV HAZ TES TAS\ELBİSTAN DEMİR MADENİ ZENG TES\MANYETİK RAPOR SEYİT HOCA\TESİS VE MADEN FOTOLARI\SL273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630739"/>
            <a:ext cx="3382052" cy="2372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5" descr="D:\30.06.2012 YEDEK\BAHRİERSOY DOSYALARIM 23 NİSAN 2010\YEDEK BELGELERİM\TUM SUNUMLAR, MAKALELER, LİS VE Y. LİS DERSLERİM\CEV HAZ TES TAS\ELBİSTAN DEMİR MADENİ ZENG TES\MANYETİK RAPOR SEYİT HOCA\TESİS VE MADEN FOTOLARI\SL273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0739"/>
            <a:ext cx="3168352" cy="2294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6" descr="D:\30.06.2012 YEDEK\BAHRİERSOY DOSYALARIM 23 NİSAN 2010\YEDEK BELGELERİM\TUM SUNUMLAR, MAKALELER, LİS VE Y. LİS DERSLERİM\CEV HAZ TES TAS\ELBİSTAN DEMİR MADENİ ZENG TES\MANYETİK RAPOR SEYİT HOCA\TESİS VE MADEN FOTOLARI\SL27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214" y="3105775"/>
            <a:ext cx="3404837" cy="2417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7" descr="D:\30.06.2012 YEDEK\BAHRİERSOY DOSYALARIM 23 NİSAN 2010\YEDEK BELGELERİM\TUM SUNUMLAR, MAKALELER, LİS VE Y. LİS DERSLERİM\CEV HAZ TES TAS\ELBİSTAN DEMİR MADENİ ZENG TES\MANYETİK RAPOR SEYİT HOCA\TESİS VE MADEN FOTOLARI\SL2736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00839"/>
            <a:ext cx="3222977" cy="2417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9 Metin kutusu"/>
          <p:cNvSpPr txBox="1">
            <a:spLocks noChangeArrowheads="1"/>
          </p:cNvSpPr>
          <p:nvPr/>
        </p:nvSpPr>
        <p:spPr bwMode="auto">
          <a:xfrm>
            <a:off x="1590096" y="129137"/>
            <a:ext cx="583264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tr-TR" altLang="en-US" dirty="0">
                <a:solidFill>
                  <a:srgbClr val="FF0000"/>
                </a:solidFill>
                <a:latin typeface="Calibri" panose="020F0502020204030204" pitchFamily="34" charset="0"/>
                <a:ea typeface="Exo" charset="0"/>
                <a:cs typeface="Calibri" panose="020F0502020204030204" pitchFamily="34" charset="0"/>
              </a:rPr>
              <a:t>DEMİR</a:t>
            </a:r>
            <a:r>
              <a:rPr lang="tr-TR" altLang="en-US" dirty="0">
                <a:latin typeface="Calibri" panose="020F0502020204030204" pitchFamily="34" charset="0"/>
                <a:ea typeface="Exo" charset="0"/>
                <a:cs typeface="Calibri" panose="020F0502020204030204" pitchFamily="34" charset="0"/>
              </a:rPr>
              <a:t> MADENİ ÜRETİMİ VE ZENGİNLEŞTİRİLMESİ</a:t>
            </a:r>
          </a:p>
        </p:txBody>
      </p:sp>
      <p:sp>
        <p:nvSpPr>
          <p:cNvPr id="8" name="Metin kutusu 1"/>
          <p:cNvSpPr txBox="1">
            <a:spLocks noChangeArrowheads="1"/>
          </p:cNvSpPr>
          <p:nvPr/>
        </p:nvSpPr>
        <p:spPr bwMode="auto">
          <a:xfrm>
            <a:off x="2079088" y="2556217"/>
            <a:ext cx="1800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tr-TR" altLang="en-US" dirty="0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Maden Arama</a:t>
            </a:r>
          </a:p>
        </p:txBody>
      </p:sp>
      <p:sp>
        <p:nvSpPr>
          <p:cNvPr id="9" name="Metin kutusu 2"/>
          <p:cNvSpPr txBox="1">
            <a:spLocks noChangeArrowheads="1"/>
          </p:cNvSpPr>
          <p:nvPr/>
        </p:nvSpPr>
        <p:spPr bwMode="auto">
          <a:xfrm>
            <a:off x="6810763" y="2566039"/>
            <a:ext cx="1223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tr-TR" altLang="en-US" dirty="0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Üretim</a:t>
            </a:r>
          </a:p>
        </p:txBody>
      </p:sp>
      <p:sp>
        <p:nvSpPr>
          <p:cNvPr id="10" name="Metin kutusu 3"/>
          <p:cNvSpPr txBox="1">
            <a:spLocks noChangeArrowheads="1"/>
          </p:cNvSpPr>
          <p:nvPr/>
        </p:nvSpPr>
        <p:spPr bwMode="auto">
          <a:xfrm>
            <a:off x="1454105" y="5085184"/>
            <a:ext cx="2619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tr-TR" altLang="en-US" dirty="0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Zenginleştirme Tesisi</a:t>
            </a:r>
          </a:p>
        </p:txBody>
      </p:sp>
      <p:sp>
        <p:nvSpPr>
          <p:cNvPr id="11" name="Metin kutusu 4"/>
          <p:cNvSpPr txBox="1">
            <a:spLocks noChangeArrowheads="1"/>
          </p:cNvSpPr>
          <p:nvPr/>
        </p:nvSpPr>
        <p:spPr bwMode="auto">
          <a:xfrm>
            <a:off x="4950766" y="5086019"/>
            <a:ext cx="3097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tr-TR" altLang="en-US" dirty="0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Manyetik Bant (Mıknatıs)</a:t>
            </a:r>
          </a:p>
        </p:txBody>
      </p:sp>
    </p:spTree>
    <p:extLst>
      <p:ext uri="{BB962C8B-B14F-4D97-AF65-F5344CB8AC3E}">
        <p14:creationId xmlns:p14="http://schemas.microsoft.com/office/powerpoint/2010/main" val="92934107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Dikdörtgen"/>
          <p:cNvSpPr/>
          <p:nvPr/>
        </p:nvSpPr>
        <p:spPr>
          <a:xfrm>
            <a:off x="323850" y="1412081"/>
            <a:ext cx="8496300" cy="92392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just" eaLnBrk="1" hangingPunct="1"/>
            <a:r>
              <a:rPr lang="tr-TR" altLang="en-US" u="sng" dirty="0">
                <a:solidFill>
                  <a:schemeClr val="accent1"/>
                </a:solidFill>
                <a:latin typeface="Comic Sans MS" pitchFamily="66" charset="0"/>
                <a:ea typeface="Exo" charset="0"/>
                <a:cs typeface="Exo" charset="0"/>
              </a:rPr>
              <a:t>Not:</a:t>
            </a:r>
            <a:r>
              <a:rPr lang="tr-TR" altLang="en-US" dirty="0">
                <a:solidFill>
                  <a:schemeClr val="accent1"/>
                </a:solidFill>
                <a:latin typeface="Comic Sans MS" pitchFamily="66" charset="0"/>
                <a:ea typeface="Exo" charset="0"/>
                <a:cs typeface="Exo" charset="0"/>
              </a:rPr>
              <a:t> </a:t>
            </a:r>
            <a:r>
              <a:rPr lang="tr-TR" altLang="en-US" dirty="0">
                <a:solidFill>
                  <a:srgbClr val="FF0000"/>
                </a:solidFill>
                <a:latin typeface="Comic Sans MS" pitchFamily="66" charset="0"/>
                <a:ea typeface="Exo" charset="0"/>
                <a:cs typeface="Exo" charset="0"/>
              </a:rPr>
              <a:t>Petrol</a:t>
            </a:r>
            <a:r>
              <a:rPr lang="tr-TR" altLang="en-US" dirty="0">
                <a:solidFill>
                  <a:schemeClr val="accent1"/>
                </a:solidFill>
                <a:latin typeface="Comic Sans MS" pitchFamily="66" charset="0"/>
                <a:ea typeface="Exo" charset="0"/>
                <a:cs typeface="Exo" charset="0"/>
              </a:rPr>
              <a:t>, </a:t>
            </a:r>
            <a:r>
              <a:rPr lang="tr-TR" altLang="en-US" dirty="0">
                <a:solidFill>
                  <a:schemeClr val="accent4"/>
                </a:solidFill>
                <a:latin typeface="Comic Sans MS" pitchFamily="66" charset="0"/>
                <a:ea typeface="Exo" charset="0"/>
                <a:cs typeface="Exo" charset="0"/>
              </a:rPr>
              <a:t>Doğalgaz</a:t>
            </a:r>
            <a:r>
              <a:rPr lang="tr-TR" altLang="en-US" dirty="0">
                <a:solidFill>
                  <a:schemeClr val="accent1"/>
                </a:solidFill>
                <a:latin typeface="Comic Sans MS" pitchFamily="66" charset="0"/>
                <a:ea typeface="Exo" charset="0"/>
                <a:cs typeface="Exo" charset="0"/>
              </a:rPr>
              <a:t> ve</a:t>
            </a:r>
            <a:r>
              <a:rPr lang="tr-TR" altLang="en-US" dirty="0">
                <a:solidFill>
                  <a:srgbClr val="0000FF"/>
                </a:solidFill>
                <a:latin typeface="Comic Sans MS" pitchFamily="66" charset="0"/>
                <a:ea typeface="Exo" charset="0"/>
                <a:cs typeface="Exo" charset="0"/>
              </a:rPr>
              <a:t> Jeotermal </a:t>
            </a:r>
            <a:r>
              <a:rPr lang="tr-TR" altLang="en-US" dirty="0">
                <a:solidFill>
                  <a:schemeClr val="accent1"/>
                </a:solidFill>
                <a:latin typeface="Comic Sans MS" pitchFamily="66" charset="0"/>
                <a:ea typeface="Exo" charset="0"/>
                <a:cs typeface="Exo" charset="0"/>
              </a:rPr>
              <a:t>kaynaklar Maden Mühendisliği alanının dışındadır. Bunlarla Petrol, Jeoloji, Jeofizik Mühendisliği vb. diğer mühendislikler ilgilenmektedir. </a:t>
            </a:r>
          </a:p>
        </p:txBody>
      </p:sp>
      <p:sp>
        <p:nvSpPr>
          <p:cNvPr id="14" name="Titel 2"/>
          <p:cNvSpPr>
            <a:spLocks noGrp="1"/>
          </p:cNvSpPr>
          <p:nvPr>
            <p:ph type="ctrTitle"/>
          </p:nvPr>
        </p:nvSpPr>
        <p:spPr>
          <a:xfrm>
            <a:off x="1961793" y="749230"/>
            <a:ext cx="5328592" cy="360040"/>
          </a:xfrm>
        </p:spPr>
        <p:txBody>
          <a:bodyPr/>
          <a:lstStyle/>
          <a:p>
            <a:pPr algn="ctr"/>
            <a:r>
              <a:rPr lang="tr-TR" sz="2800" spc="-150" dirty="0">
                <a:solidFill>
                  <a:schemeClr val="accent4"/>
                </a:solidFill>
                <a:latin typeface="Comic Sans MS" pitchFamily="66" charset="0"/>
              </a:rPr>
              <a:t>MADEN MÜHENDİSLİĞİ</a:t>
            </a:r>
            <a:br>
              <a:rPr lang="tr-TR" sz="2800" spc="-150" dirty="0">
                <a:solidFill>
                  <a:schemeClr val="accent4"/>
                </a:solidFill>
                <a:latin typeface="Comic Sans MS" pitchFamily="66" charset="0"/>
              </a:rPr>
            </a:br>
            <a:endParaRPr lang="de-DE" sz="2800" spc="-150" dirty="0">
              <a:solidFill>
                <a:schemeClr val="accent4"/>
              </a:solidFill>
              <a:latin typeface="Comic Sans MS" pitchFamily="66" charset="0"/>
            </a:endParaRPr>
          </a:p>
        </p:txBody>
      </p:sp>
      <p:pic>
        <p:nvPicPr>
          <p:cNvPr id="2050" name="Picture 2" descr="petrol ile ilgili görsel sonucu">
            <a:extLst>
              <a:ext uri="{FF2B5EF4-FFF2-40B4-BE49-F238E27FC236}">
                <a16:creationId xmlns:a16="http://schemas.microsoft.com/office/drawing/2014/main" id="{D6B00284-591E-4DD9-B319-9FABAD585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7" y="2575923"/>
            <a:ext cx="4348888" cy="280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eotermal su havuz ile ilgili görsel sonucu">
            <a:extLst>
              <a:ext uri="{FF2B5EF4-FFF2-40B4-BE49-F238E27FC236}">
                <a16:creationId xmlns:a16="http://schemas.microsoft.com/office/drawing/2014/main" id="{1BCF953F-AE1B-43F6-B799-D3AF571D8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089" y="2575923"/>
            <a:ext cx="4379844" cy="280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05278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531" y="200757"/>
            <a:ext cx="3344217" cy="2508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Başlık 1"/>
          <p:cNvSpPr txBox="1">
            <a:spLocks/>
          </p:cNvSpPr>
          <p:nvPr/>
        </p:nvSpPr>
        <p:spPr>
          <a:xfrm>
            <a:off x="4644008" y="1340768"/>
            <a:ext cx="3672209" cy="1007442"/>
          </a:xfrm>
          <a:prstGeom prst="rect">
            <a:avLst/>
          </a:prstGeom>
          <a:noFill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altLang="en-US" sz="3500">
                <a:latin typeface="Exo" charset="0"/>
                <a:ea typeface="Exo" charset="0"/>
                <a:cs typeface="Exo" charset="0"/>
              </a:rPr>
              <a:t>GEÇMİŞTE MADENCİLİK</a:t>
            </a:r>
          </a:p>
        </p:txBody>
      </p:sp>
      <p:pic>
        <p:nvPicPr>
          <p:cNvPr id="5" name="İçerik Yer Tutucus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29" y="3140968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" name="İçerik Yer Tutucus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30" y="3140968"/>
            <a:ext cx="3344217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9199027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2008" y="1204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819092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9" name="Başlık 1"/>
          <p:cNvSpPr txBox="1">
            <a:spLocks/>
          </p:cNvSpPr>
          <p:nvPr/>
        </p:nvSpPr>
        <p:spPr>
          <a:xfrm>
            <a:off x="1547664" y="332656"/>
            <a:ext cx="6768752" cy="51733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r-TR" sz="3500" dirty="0">
                <a:latin typeface="Exo" charset="0"/>
                <a:ea typeface="Exo" charset="0"/>
                <a:cs typeface="Exo" charset="0"/>
              </a:rPr>
              <a:t>GÜNÜMÜZDE MADENCİLİK</a:t>
            </a:r>
          </a:p>
        </p:txBody>
      </p:sp>
      <p:pic>
        <p:nvPicPr>
          <p:cNvPr id="1026" name="Picture 2" descr="latest technology in mining ile ilgili gÃ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62430"/>
            <a:ext cx="3534138" cy="26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unnel boring machine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4209595" cy="236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116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İçerik Yer Tutucus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4392488" cy="32336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49" y="260648"/>
            <a:ext cx="4277467" cy="3207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719916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A7E903-9C6F-4B3C-9EB4-8842B6CD0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6632"/>
            <a:ext cx="7488832" cy="5229200"/>
          </a:xfrm>
        </p:spPr>
      </p:pic>
      <p:sp>
        <p:nvSpPr>
          <p:cNvPr id="3" name="Metin kutusu 2"/>
          <p:cNvSpPr txBox="1"/>
          <p:nvPr/>
        </p:nvSpPr>
        <p:spPr>
          <a:xfrm>
            <a:off x="3203848" y="544522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Carrara</a:t>
            </a:r>
            <a:r>
              <a:rPr lang="tr-TR" dirty="0" smtClean="0"/>
              <a:t> Mermer Ocağı (İtalya)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9377431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35714-ABBF-4E06-82E5-2F3A68DF1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920880" cy="518924"/>
          </a:xfrm>
        </p:spPr>
        <p:txBody>
          <a:bodyPr/>
          <a:lstStyle/>
          <a:p>
            <a:pPr algn="ctr"/>
            <a:r>
              <a:rPr lang="tr-TR" sz="2800" dirty="0" smtClean="0"/>
              <a:t>Madencilik Sonrası Doğaya Geri Kazandırma</a:t>
            </a:r>
            <a:endParaRPr lang="tr-TR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E30678-9F65-4429-AA9D-366115AA2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776864" cy="4819109"/>
          </a:xfrm>
        </p:spPr>
      </p:pic>
      <p:sp>
        <p:nvSpPr>
          <p:cNvPr id="3" name="Metin kutusu 2"/>
          <p:cNvSpPr txBox="1"/>
          <p:nvPr/>
        </p:nvSpPr>
        <p:spPr>
          <a:xfrm>
            <a:off x="4211960" y="544522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(Çin)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7472050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A35714-ABBF-4E06-82E5-2F3A68DF1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920880" cy="518924"/>
          </a:xfrm>
        </p:spPr>
        <p:txBody>
          <a:bodyPr/>
          <a:lstStyle/>
          <a:p>
            <a:pPr algn="ctr"/>
            <a:r>
              <a:rPr lang="tr-TR" sz="2800" dirty="0" smtClean="0"/>
              <a:t>Madencilik Sonrası Doğaya Geri Kazandırma</a:t>
            </a:r>
            <a:endParaRPr lang="tr-TR" sz="28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4" y="665902"/>
            <a:ext cx="7442752" cy="4618393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979712" y="537321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InterContinental</a:t>
            </a:r>
            <a:r>
              <a:rPr lang="tr-TR" b="1" dirty="0" smtClean="0"/>
              <a:t> </a:t>
            </a:r>
            <a:r>
              <a:rPr lang="tr-TR" b="1" dirty="0" err="1" smtClean="0"/>
              <a:t>Shangai</a:t>
            </a:r>
            <a:r>
              <a:rPr lang="tr-TR" b="1" dirty="0" smtClean="0"/>
              <a:t> </a:t>
            </a:r>
            <a:r>
              <a:rPr lang="tr-TR" b="1" dirty="0" err="1" smtClean="0"/>
              <a:t>Wonderland</a:t>
            </a:r>
            <a:r>
              <a:rPr lang="tr-TR" b="1" dirty="0" smtClean="0"/>
              <a:t> Hotel(AP) (ÇİN)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51105677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ep telefonu nokia 3310 ile ilgili görsel sonucu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96952"/>
            <a:ext cx="2400201" cy="24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-171400"/>
            <a:ext cx="9023350" cy="1268413"/>
          </a:xfrm>
          <a:prstGeom prst="rect">
            <a:avLst/>
          </a:prstGeom>
          <a:noFill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altLang="tr-TR" sz="2600" dirty="0" smtClean="0">
              <a:latin typeface="Exo" charset="0"/>
              <a:ea typeface="Exo" charset="0"/>
              <a:cs typeface="Exo" charset="0"/>
            </a:endParaRPr>
          </a:p>
          <a:p>
            <a:pPr algn="ctr"/>
            <a:r>
              <a:rPr lang="tr-TR" altLang="tr-TR" sz="2600" dirty="0" smtClean="0">
                <a:solidFill>
                  <a:srgbClr val="FF0000"/>
                </a:solidFill>
                <a:latin typeface="Exo" charset="0"/>
                <a:ea typeface="Exo" charset="0"/>
                <a:cs typeface="Exo" charset="0"/>
              </a:rPr>
              <a:t>İhtiyaçlarınızdan vazgeçebilirseniz yer kabuğunu </a:t>
            </a:r>
            <a:r>
              <a:rPr lang="tr-TR" altLang="tr-TR" sz="2800" dirty="0" smtClean="0">
                <a:solidFill>
                  <a:srgbClr val="FF0000"/>
                </a:solidFill>
                <a:latin typeface="Exo" charset="0"/>
                <a:ea typeface="Exo" charset="0"/>
                <a:cs typeface="Exo" charset="0"/>
              </a:rPr>
              <a:t>kazmayız</a:t>
            </a:r>
            <a:r>
              <a:rPr lang="tr-TR" altLang="tr-TR" sz="2600" dirty="0" smtClean="0">
                <a:solidFill>
                  <a:srgbClr val="FF0000"/>
                </a:solidFill>
                <a:latin typeface="Exo" charset="0"/>
                <a:ea typeface="Exo" charset="0"/>
                <a:cs typeface="Exo" charset="0"/>
              </a:rPr>
              <a:t>!</a:t>
            </a:r>
            <a:endParaRPr lang="en-US" altLang="tr-TR" sz="2600" dirty="0">
              <a:solidFill>
                <a:srgbClr val="FF0000"/>
              </a:solidFill>
              <a:latin typeface="Exo" charset="0"/>
              <a:ea typeface="Exo" charset="0"/>
              <a:cs typeface="Exo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03243" y="1097013"/>
            <a:ext cx="896448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-Arabanızdan</a:t>
            </a:r>
          </a:p>
          <a:p>
            <a:r>
              <a:rPr lang="tr-TR" dirty="0" smtClean="0"/>
              <a:t>-Bilgisayarınızdan</a:t>
            </a:r>
          </a:p>
          <a:p>
            <a:r>
              <a:rPr lang="tr-TR" dirty="0" smtClean="0"/>
              <a:t>-Telefonunuzdan</a:t>
            </a:r>
          </a:p>
          <a:p>
            <a:r>
              <a:rPr lang="tr-TR" dirty="0" smtClean="0"/>
              <a:t>-Televizyonunuzdan</a:t>
            </a:r>
          </a:p>
          <a:p>
            <a:r>
              <a:rPr lang="tr-TR" dirty="0" smtClean="0"/>
              <a:t>-Buzdolabınızdan</a:t>
            </a:r>
          </a:p>
          <a:p>
            <a:r>
              <a:rPr lang="tr-TR" dirty="0" smtClean="0"/>
              <a:t>-Çamaşır Makinanızdan</a:t>
            </a:r>
          </a:p>
          <a:p>
            <a:r>
              <a:rPr lang="tr-TR" dirty="0" smtClean="0"/>
              <a:t>-Elektrikten</a:t>
            </a:r>
          </a:p>
          <a:p>
            <a:r>
              <a:rPr lang="tr-TR" dirty="0" smtClean="0"/>
              <a:t>………….</a:t>
            </a:r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pPr algn="ctr"/>
            <a:endParaRPr lang="tr-TR" dirty="0"/>
          </a:p>
          <a:p>
            <a:pPr algn="ctr"/>
            <a:endParaRPr lang="tr-TR" dirty="0" smtClean="0"/>
          </a:p>
          <a:p>
            <a:pPr algn="ctr"/>
            <a:r>
              <a:rPr lang="tr-TR" dirty="0" smtClean="0"/>
              <a:t>KISACASI HAYATINIZDA KULLANDIĞINIZ TÜM ARAÇ VE GEREÇTEN </a:t>
            </a:r>
          </a:p>
          <a:p>
            <a:pPr algn="ctr"/>
            <a:r>
              <a:rPr lang="tr-TR" sz="2400" b="1" dirty="0" smtClean="0"/>
              <a:t>VAZGEÇEBİLİR MİSİNİZ?</a:t>
            </a:r>
          </a:p>
          <a:p>
            <a:endParaRPr lang="en-US" dirty="0"/>
          </a:p>
        </p:txBody>
      </p:sp>
      <p:pic>
        <p:nvPicPr>
          <p:cNvPr id="1032" name="Picture 8" descr="avrupa yakası apartmanı ile ilgili görsel sonucu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509" y="1556792"/>
            <a:ext cx="3147013" cy="253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000 doblo ile ilgili görsel sonucu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97013"/>
            <a:ext cx="300166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492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188640"/>
            <a:ext cx="9023350" cy="1268413"/>
          </a:xfrm>
          <a:prstGeom prst="rect">
            <a:avLst/>
          </a:prstGeom>
          <a:noFill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altLang="tr-TR" sz="2600" dirty="0" smtClean="0">
              <a:latin typeface="Exo" charset="0"/>
              <a:ea typeface="Exo" charset="0"/>
              <a:cs typeface="Exo" charset="0"/>
            </a:endParaRPr>
          </a:p>
          <a:p>
            <a:pPr algn="ctr"/>
            <a:r>
              <a:rPr lang="tr-TR" altLang="tr-TR" sz="2600" dirty="0" smtClean="0">
                <a:latin typeface="Exo" charset="0"/>
                <a:ea typeface="Exo" charset="0"/>
                <a:cs typeface="Exo" charset="0"/>
              </a:rPr>
              <a:t>Akıllı telefonlarımızda hangi madenleri taşıyoruz?</a:t>
            </a:r>
            <a:endParaRPr lang="en-US" altLang="tr-TR" sz="2600" dirty="0">
              <a:latin typeface="Exo" charset="0"/>
              <a:ea typeface="Exo" charset="0"/>
              <a:cs typeface="Exo" charset="0"/>
            </a:endParaRPr>
          </a:p>
        </p:txBody>
      </p:sp>
      <p:pic>
        <p:nvPicPr>
          <p:cNvPr id="1026" name="Picture 2" descr="iphone 11 ile ilgili görsel sonucu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68760"/>
            <a:ext cx="2717527" cy="271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msung s10 ile ilgili görsel sonucu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55" y="3140968"/>
            <a:ext cx="2272433" cy="230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o 1"/>
          <p:cNvGraphicFramePr>
            <a:graphicFrameLocks noGrp="1"/>
          </p:cNvGraphicFramePr>
          <p:nvPr/>
        </p:nvGraphicFramePr>
        <p:xfrm>
          <a:off x="330154" y="1268760"/>
          <a:ext cx="3593774" cy="4320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96887">
                  <a:extLst>
                    <a:ext uri="{9D8B030D-6E8A-4147-A177-3AD203B41FA5}">
                      <a16:colId xmlns:a16="http://schemas.microsoft.com/office/drawing/2014/main" val="3238840702"/>
                    </a:ext>
                  </a:extLst>
                </a:gridCol>
                <a:gridCol w="1796887">
                  <a:extLst>
                    <a:ext uri="{9D8B030D-6E8A-4147-A177-3AD203B41FA5}">
                      <a16:colId xmlns:a16="http://schemas.microsoft.com/office/drawing/2014/main" val="3478052938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Malzemeler</a:t>
                      </a: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%</a:t>
                      </a: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23224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Plastik</a:t>
                      </a:r>
                      <a:endParaRPr lang="en-US" dirty="0">
                        <a:solidFill>
                          <a:srgbClr val="136A0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50</a:t>
                      </a:r>
                      <a:endParaRPr lang="en-US" dirty="0">
                        <a:solidFill>
                          <a:srgbClr val="136A0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91023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Bakır</a:t>
                      </a:r>
                      <a:endParaRPr lang="en-US" dirty="0">
                        <a:solidFill>
                          <a:srgbClr val="2241A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15</a:t>
                      </a:r>
                      <a:endParaRPr lang="en-US" dirty="0">
                        <a:solidFill>
                          <a:srgbClr val="2241A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60017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Cam</a:t>
                      </a:r>
                      <a:endParaRPr lang="en-US" dirty="0">
                        <a:solidFill>
                          <a:srgbClr val="136A0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15</a:t>
                      </a:r>
                      <a:endParaRPr lang="en-US" dirty="0">
                        <a:solidFill>
                          <a:srgbClr val="136A0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63922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Kobalt-Lityum</a:t>
                      </a:r>
                      <a:endParaRPr lang="en-US" dirty="0">
                        <a:solidFill>
                          <a:srgbClr val="2241A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</a:t>
                      </a:r>
                      <a:endParaRPr lang="en-US" dirty="0">
                        <a:solidFill>
                          <a:srgbClr val="2241A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7213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Karbon</a:t>
                      </a:r>
                      <a:endParaRPr lang="en-US" dirty="0">
                        <a:solidFill>
                          <a:srgbClr val="136A0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</a:t>
                      </a:r>
                      <a:endParaRPr lang="en-US" dirty="0">
                        <a:solidFill>
                          <a:srgbClr val="136A0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39589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Metal Alaşımı</a:t>
                      </a:r>
                      <a:endParaRPr lang="en-US" dirty="0">
                        <a:solidFill>
                          <a:srgbClr val="2241A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</a:t>
                      </a:r>
                      <a:endParaRPr lang="en-US" dirty="0">
                        <a:solidFill>
                          <a:srgbClr val="2241A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10223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Nikel</a:t>
                      </a:r>
                      <a:endParaRPr lang="en-US" dirty="0">
                        <a:solidFill>
                          <a:srgbClr val="136A0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</a:t>
                      </a:r>
                      <a:endParaRPr lang="en-US" dirty="0">
                        <a:solidFill>
                          <a:srgbClr val="136A0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22805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Kalay</a:t>
                      </a:r>
                      <a:endParaRPr lang="en-US" dirty="0">
                        <a:solidFill>
                          <a:srgbClr val="2241A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</a:t>
                      </a:r>
                      <a:endParaRPr lang="en-US" dirty="0">
                        <a:solidFill>
                          <a:srgbClr val="2241A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85512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Çinko</a:t>
                      </a:r>
                      <a:endParaRPr lang="en-US" dirty="0">
                        <a:solidFill>
                          <a:srgbClr val="136A0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0,5</a:t>
                      </a:r>
                      <a:endParaRPr lang="en-US" dirty="0">
                        <a:solidFill>
                          <a:srgbClr val="136A0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163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085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D9DDA-77B7-4A45-9EEB-EFF0754C3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920880" cy="864096"/>
          </a:xfrm>
        </p:spPr>
        <p:txBody>
          <a:bodyPr/>
          <a:lstStyle/>
          <a:p>
            <a:pPr algn="ctr"/>
            <a:r>
              <a:rPr lang="tr-TR" sz="3200" dirty="0"/>
              <a:t>Maden Mühendisliği Bölümleri </a:t>
            </a:r>
            <a:br>
              <a:rPr lang="tr-TR" sz="3200" dirty="0"/>
            </a:br>
            <a:r>
              <a:rPr lang="tr-TR" sz="3200" dirty="0" smtClean="0"/>
              <a:t>2019 </a:t>
            </a:r>
            <a:r>
              <a:rPr lang="tr-TR" sz="3200" dirty="0"/>
              <a:t>ÖSYM Taban Puanları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A13D918-06D8-451F-8E33-808FB59E2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97755"/>
              </p:ext>
            </p:extLst>
          </p:nvPr>
        </p:nvGraphicFramePr>
        <p:xfrm>
          <a:off x="1475656" y="1124744"/>
          <a:ext cx="6624736" cy="43968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092">
                  <a:extLst>
                    <a:ext uri="{9D8B030D-6E8A-4147-A177-3AD203B41FA5}">
                      <a16:colId xmlns:a16="http://schemas.microsoft.com/office/drawing/2014/main" val="1985191645"/>
                    </a:ext>
                  </a:extLst>
                </a:gridCol>
                <a:gridCol w="5009546">
                  <a:extLst>
                    <a:ext uri="{9D8B030D-6E8A-4147-A177-3AD203B41FA5}">
                      <a16:colId xmlns:a16="http://schemas.microsoft.com/office/drawing/2014/main" val="3881723961"/>
                    </a:ext>
                  </a:extLst>
                </a:gridCol>
                <a:gridCol w="787098">
                  <a:extLst>
                    <a:ext uri="{9D8B030D-6E8A-4147-A177-3AD203B41FA5}">
                      <a16:colId xmlns:a16="http://schemas.microsoft.com/office/drawing/2014/main" val="2019669075"/>
                    </a:ext>
                  </a:extLst>
                </a:gridCol>
              </a:tblGrid>
              <a:tr h="2888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ÜNİVERSİTE ADI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PUANI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960027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 dirty="0">
                          <a:effectLst/>
                          <a:latin typeface="+mn-lt"/>
                        </a:rPr>
                        <a:t>ORTA DOĞU TEKNİK ÜNİVERSİTESİ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r-TR" sz="1400" dirty="0" smtClean="0"/>
                        <a:t>373,279</a:t>
                      </a:r>
                      <a:endParaRPr lang="tr-TR" sz="1400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8247939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 dirty="0">
                          <a:effectLst/>
                          <a:latin typeface="+mn-lt"/>
                        </a:rPr>
                        <a:t>İSTANBUL TEKNİK ÜNİVERSİTESİ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r-TR" sz="1400" dirty="0" smtClean="0"/>
                        <a:t>337,971</a:t>
                      </a:r>
                      <a:endParaRPr lang="tr-TR" sz="1400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u="none" strike="noStrike" dirty="0">
                          <a:effectLst/>
                          <a:latin typeface="+mn-lt"/>
                        </a:rPr>
                        <a:t>HACETTEPE ÜNİVERSİTESİ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r-TR" sz="1400" dirty="0" smtClean="0"/>
                        <a:t>307,485</a:t>
                      </a:r>
                      <a:endParaRPr lang="tr-TR" sz="1400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2429736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u="none" strike="noStrike" dirty="0">
                          <a:effectLst/>
                          <a:latin typeface="+mn-lt"/>
                        </a:rPr>
                        <a:t>AFYON KOCATEPE ÜNİVERSİTESİ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r-TR" sz="1400" b="1" dirty="0" smtClean="0"/>
                        <a:t>289,707</a:t>
                      </a:r>
                      <a:endParaRPr lang="tr-TR" sz="1400" b="1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6440473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u="none" strike="noStrike" dirty="0" smtClean="0">
                          <a:effectLst/>
                          <a:latin typeface="+mn-lt"/>
                        </a:rPr>
                        <a:t>ŞIRNAK ÜNİVERSİTESİ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273,988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1171417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u="none" strike="noStrike" dirty="0" smtClean="0">
                          <a:effectLst/>
                          <a:latin typeface="+mn-lt"/>
                        </a:rPr>
                        <a:t>MUĞLA SITKI KOÇMAN ÜNİVERSİTESİ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271,618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u="none" strike="noStrike" dirty="0" smtClean="0">
                          <a:effectLst/>
                          <a:latin typeface="+mn-lt"/>
                        </a:rPr>
                        <a:t>ESKİŞEHİR OSMANGAZİ ÜNİVERSİTESİ</a:t>
                      </a:r>
                      <a:endParaRPr lang="en-US" sz="14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262,148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77682833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ADANA ALPARSLAN TÜRKEŞ BİLİM VE TEKNOLOJİ ÜNVİVERSİTESİ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261,830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0208166"/>
                  </a:ext>
                </a:extLst>
              </a:tr>
              <a:tr h="35223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u="none" strike="noStrike" dirty="0" smtClean="0">
                          <a:effectLst/>
                          <a:latin typeface="+mn-lt"/>
                        </a:rPr>
                        <a:t>KARADENİZ TEKNİK ÜNİVERSİTESİ</a:t>
                      </a:r>
                      <a:endParaRPr lang="tr-TR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261,816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3733821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SÜLEYMAN</a:t>
                      </a:r>
                      <a:r>
                        <a:rPr lang="tr-TR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DEMİREL ÜNİVERSİTESİ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261,193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2562604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u="none" strike="noStrike" dirty="0" smtClean="0">
                          <a:effectLst/>
                          <a:latin typeface="+mn-lt"/>
                        </a:rPr>
                        <a:t>DOKUZ EYLÜL ÜNİVERSİTESİ</a:t>
                      </a:r>
                      <a:endParaRPr lang="tr-TR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261,016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4254419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u="none" strike="noStrike" dirty="0" smtClean="0">
                          <a:effectLst/>
                          <a:latin typeface="+mn-lt"/>
                        </a:rPr>
                        <a:t>İSTANBUL ÜNİVERSİTESİ</a:t>
                      </a:r>
                      <a:endParaRPr lang="tr-TR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260,821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930131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0" u="none" strike="noStrike" dirty="0" smtClean="0">
                          <a:effectLst/>
                          <a:latin typeface="+mn-lt"/>
                        </a:rPr>
                        <a:t>ZONGULDAK BÜLENT ECEVİT ÜNİVERSİTESİ</a:t>
                      </a:r>
                      <a:endParaRPr lang="tr-TR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260,757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8992454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CUMHURİYET</a:t>
                      </a:r>
                      <a:r>
                        <a:rPr lang="tr-TR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ÜNİVERSİTESİ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***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76446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5274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1"/>
          <p:cNvSpPr txBox="1">
            <a:spLocks noChangeArrowheads="1"/>
          </p:cNvSpPr>
          <p:nvPr/>
        </p:nvSpPr>
        <p:spPr bwMode="auto">
          <a:xfrm>
            <a:off x="1727200" y="435368"/>
            <a:ext cx="568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tr-TR" altLang="en-US" sz="2800" dirty="0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AKADEMİK KADROMUZ </a:t>
            </a:r>
            <a:endParaRPr lang="en-US" altLang="en-US" sz="2800" dirty="0">
              <a:solidFill>
                <a:schemeClr val="accent1"/>
              </a:solidFill>
              <a:latin typeface="Exo" charset="0"/>
              <a:ea typeface="Exo" charset="0"/>
              <a:cs typeface="Exo" charset="0"/>
            </a:endParaRPr>
          </a:p>
        </p:txBody>
      </p:sp>
      <p:graphicFrame>
        <p:nvGraphicFramePr>
          <p:cNvPr id="4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44500"/>
              </p:ext>
            </p:extLst>
          </p:nvPr>
        </p:nvGraphicFramePr>
        <p:xfrm>
          <a:off x="929232" y="1043569"/>
          <a:ext cx="7285536" cy="2952328"/>
        </p:xfrm>
        <a:graphic>
          <a:graphicData uri="http://schemas.openxmlformats.org/drawingml/2006/table">
            <a:tbl>
              <a:tblPr/>
              <a:tblGrid>
                <a:gridCol w="3642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2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85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Maden İşletme Anabilim Dalı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Exo" charset="0"/>
                        <a:ea typeface="Exo" charset="0"/>
                        <a:cs typeface="Exo" charset="0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Cevher Hazırlama Anabilim Dalı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Exo" charset="0"/>
                        <a:ea typeface="Exo" charset="0"/>
                        <a:cs typeface="Exo" charset="0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84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Prof. Dr. İ. Sedat Büyüksağiş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Exo" charset="0"/>
                        <a:ea typeface="Exo" charset="0"/>
                        <a:cs typeface="Exo" charset="0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Prof. Dr. Bahri Ersoy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Exo" charset="0"/>
                        <a:ea typeface="Exo" charset="0"/>
                        <a:cs typeface="Exo" charset="0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Doç. Dr. İrfan C. Engin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Exo" charset="0"/>
                        <a:ea typeface="Exo" charset="0"/>
                        <a:cs typeface="Exo" charset="0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Prof. Dr. Eyüp Sabah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Exo" charset="0"/>
                        <a:ea typeface="Exo" charset="0"/>
                        <a:cs typeface="Exo" charset="0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alt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Doç. Dr. Fatih Bayram</a:t>
                      </a:r>
                      <a:endParaRPr kumimoji="0" lang="en-US" alt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Exo" charset="0"/>
                        <a:ea typeface="Exo" charset="0"/>
                        <a:cs typeface="Exo" charset="0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alt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Dr. Öğr. Üyesi Z. Ebru Sayın</a:t>
                      </a:r>
                      <a:endParaRPr kumimoji="0" lang="en-US" alt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Exo" charset="0"/>
                        <a:ea typeface="Exo" charset="0"/>
                        <a:cs typeface="Exo" charset="0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Dr. Öğr. </a:t>
                      </a:r>
                      <a:r>
                        <a:rPr kumimoji="0" lang="tr-T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Üyesi </a:t>
                      </a:r>
                      <a:r>
                        <a:rPr kumimoji="0" lang="tr-T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Erkan Özkan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Exo" charset="0"/>
                        <a:ea typeface="Exo" charset="0"/>
                        <a:cs typeface="Exo" charset="0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Dr. Öğr. Üyesi M. Fatih Can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Exo" charset="0"/>
                        <a:ea typeface="Exo" charset="0"/>
                        <a:cs typeface="Exo" charset="0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7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Dr. Öğr. </a:t>
                      </a:r>
                      <a:r>
                        <a:rPr kumimoji="0" lang="tr-T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Üyesi </a:t>
                      </a:r>
                      <a:r>
                        <a:rPr kumimoji="0" lang="tr-T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A. Ekrem Arıtan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Exo" charset="0"/>
                        <a:ea typeface="Exo" charset="0"/>
                        <a:cs typeface="Exo" charset="0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Arş. Gör. </a:t>
                      </a:r>
                      <a:r>
                        <a:rPr kumimoji="0" lang="tr-T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Dr. Hakan </a:t>
                      </a:r>
                      <a:r>
                        <a:rPr kumimoji="0" lang="tr-T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Çiftçi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Exo" charset="0"/>
                        <a:ea typeface="Exo" charset="0"/>
                        <a:cs typeface="Exo" charset="0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72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Exo" charset="0"/>
                          <a:ea typeface="Exo" charset="0"/>
                          <a:cs typeface="Exo" charset="0"/>
                        </a:rPr>
                        <a:t>Arş. Gör. Mustafa Gürsoy                                                                                                                              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Exo" charset="0"/>
                        <a:ea typeface="Exo" charset="0"/>
                        <a:cs typeface="Exo" charset="0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Exo" charset="0"/>
                        <a:ea typeface="Exo" charset="0"/>
                        <a:cs typeface="Exo" charset="0"/>
                      </a:endParaRPr>
                    </a:p>
                  </a:txBody>
                  <a:tcPr marL="91452" marR="91452" marT="45719" marB="457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Metin kutusu 5"/>
          <p:cNvSpPr txBox="1"/>
          <p:nvPr/>
        </p:nvSpPr>
        <p:spPr>
          <a:xfrm>
            <a:off x="2843808" y="4221088"/>
            <a:ext cx="34563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b="1" u="sng" dirty="0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Akredite </a:t>
            </a:r>
            <a:r>
              <a:rPr lang="tr-TR" b="1" u="sng" dirty="0" err="1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Doğaltaş</a:t>
            </a:r>
            <a:r>
              <a:rPr lang="tr-TR" b="1" u="sng" dirty="0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 Analiz </a:t>
            </a:r>
            <a:r>
              <a:rPr lang="tr-TR" b="1" u="sng" dirty="0" err="1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Lab</a:t>
            </a:r>
            <a:r>
              <a:rPr lang="tr-TR" b="1" u="sng" dirty="0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.</a:t>
            </a:r>
          </a:p>
          <a:p>
            <a:pPr>
              <a:tabLst>
                <a:tab pos="628650" algn="l"/>
              </a:tabLst>
              <a:defRPr/>
            </a:pPr>
            <a:r>
              <a:rPr lang="tr-TR" b="0" dirty="0" smtClean="0">
                <a:solidFill>
                  <a:schemeClr val="tx1">
                    <a:lumMod val="50000"/>
                  </a:schemeClr>
                </a:solidFill>
                <a:latin typeface="Exo" charset="0"/>
                <a:ea typeface="Exo" charset="0"/>
                <a:cs typeface="Exo" charset="0"/>
              </a:rPr>
              <a:t>	Öğr</a:t>
            </a:r>
            <a:r>
              <a:rPr lang="tr-TR" b="0" dirty="0">
                <a:solidFill>
                  <a:schemeClr val="tx1">
                    <a:lumMod val="50000"/>
                  </a:schemeClr>
                </a:solidFill>
                <a:latin typeface="Exo" charset="0"/>
                <a:ea typeface="Exo" charset="0"/>
                <a:cs typeface="Exo" charset="0"/>
              </a:rPr>
              <a:t>. Gör. Murat Sert</a:t>
            </a:r>
          </a:p>
          <a:p>
            <a:pPr>
              <a:tabLst>
                <a:tab pos="628650" algn="l"/>
                <a:tab pos="1076325" algn="l"/>
              </a:tabLst>
              <a:defRPr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Exo" charset="0"/>
                <a:ea typeface="Exo" charset="0"/>
                <a:cs typeface="Exo" charset="0"/>
              </a:rPr>
              <a:t>	</a:t>
            </a:r>
            <a:r>
              <a:rPr lang="tr-TR" b="0" dirty="0" smtClean="0">
                <a:solidFill>
                  <a:schemeClr val="tx1">
                    <a:lumMod val="50000"/>
                  </a:schemeClr>
                </a:solidFill>
                <a:latin typeface="Exo" charset="0"/>
                <a:ea typeface="Exo" charset="0"/>
                <a:cs typeface="Exo" charset="0"/>
              </a:rPr>
              <a:t>Öğr</a:t>
            </a:r>
            <a:r>
              <a:rPr lang="tr-TR" b="0" dirty="0">
                <a:solidFill>
                  <a:schemeClr val="tx1">
                    <a:lumMod val="50000"/>
                  </a:schemeClr>
                </a:solidFill>
                <a:latin typeface="Exo" charset="0"/>
                <a:ea typeface="Exo" charset="0"/>
                <a:cs typeface="Exo" charset="0"/>
              </a:rPr>
              <a:t>. Gör. Zeyni Arsoy</a:t>
            </a:r>
            <a:endParaRPr lang="en-US" b="0" dirty="0">
              <a:solidFill>
                <a:schemeClr val="tx1">
                  <a:lumMod val="50000"/>
                </a:schemeClr>
              </a:solidFill>
              <a:latin typeface="Exo" charset="0"/>
              <a:ea typeface="Exo" charset="0"/>
              <a:cs typeface="Exo" charset="0"/>
            </a:endParaRPr>
          </a:p>
          <a:p>
            <a:pPr>
              <a:tabLst>
                <a:tab pos="628650" algn="l"/>
                <a:tab pos="714375" algn="l"/>
              </a:tabLst>
              <a:defRPr/>
            </a:pPr>
            <a:r>
              <a:rPr lang="tr-TR" b="0" dirty="0" smtClean="0">
                <a:solidFill>
                  <a:schemeClr val="tx1">
                    <a:lumMod val="50000"/>
                  </a:schemeClr>
                </a:solidFill>
                <a:latin typeface="Exo" charset="0"/>
                <a:ea typeface="Exo" charset="0"/>
                <a:cs typeface="Exo" charset="0"/>
              </a:rPr>
              <a:t>	Müh</a:t>
            </a:r>
            <a:r>
              <a:rPr lang="tr-TR" b="0" dirty="0">
                <a:solidFill>
                  <a:schemeClr val="tx1">
                    <a:lumMod val="50000"/>
                  </a:schemeClr>
                </a:solidFill>
                <a:latin typeface="Exo" charset="0"/>
                <a:ea typeface="Exo" charset="0"/>
                <a:cs typeface="Exo" charset="0"/>
              </a:rPr>
              <a:t>. Ali Çakır</a:t>
            </a:r>
          </a:p>
          <a:p>
            <a:pPr>
              <a:tabLst>
                <a:tab pos="628650" algn="l"/>
              </a:tabLst>
              <a:defRPr/>
            </a:pPr>
            <a:r>
              <a:rPr lang="tr-TR" dirty="0" smtClean="0">
                <a:solidFill>
                  <a:schemeClr val="tx1">
                    <a:lumMod val="50000"/>
                  </a:schemeClr>
                </a:solidFill>
                <a:latin typeface="Exo" charset="0"/>
                <a:ea typeface="Exo" charset="0"/>
                <a:cs typeface="Exo" charset="0"/>
              </a:rPr>
              <a:t>	Müh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Exo" charset="0"/>
                <a:ea typeface="Exo" charset="0"/>
                <a:cs typeface="Exo" charset="0"/>
              </a:rPr>
              <a:t>. Mustafa Çetin</a:t>
            </a:r>
            <a:endParaRPr lang="en-US" b="0" dirty="0">
              <a:solidFill>
                <a:schemeClr val="tx1">
                  <a:lumMod val="50000"/>
                </a:schemeClr>
              </a:solidFill>
              <a:latin typeface="Exo" charset="0"/>
              <a:ea typeface="Exo" charset="0"/>
              <a:cs typeface="Ex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6226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350183"/>
            <a:ext cx="9023350" cy="1268413"/>
          </a:xfrm>
          <a:prstGeom prst="rect">
            <a:avLst/>
          </a:prstGeom>
          <a:noFill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altLang="tr-TR" sz="2600" dirty="0">
                <a:latin typeface="Exo" charset="0"/>
                <a:ea typeface="Exo" charset="0"/>
                <a:cs typeface="Exo" charset="0"/>
              </a:rPr>
              <a:t>TÜRKİYE MADENCİLİK </a:t>
            </a:r>
            <a:r>
              <a:rPr lang="tr-TR" altLang="tr-TR" sz="2600" u="sng" dirty="0">
                <a:latin typeface="Exo" charset="0"/>
                <a:ea typeface="Exo" charset="0"/>
                <a:cs typeface="Exo" charset="0"/>
              </a:rPr>
              <a:t>ÜRÜN ÇEŞİTLİLİĞİ </a:t>
            </a:r>
            <a:r>
              <a:rPr lang="tr-TR" altLang="tr-TR" sz="2600" dirty="0">
                <a:latin typeface="Exo" charset="0"/>
                <a:ea typeface="Exo" charset="0"/>
                <a:cs typeface="Exo" charset="0"/>
              </a:rPr>
              <a:t>BAKIMINDAN ZENGİN BİR ÜLKE KONUMUNDADIR</a:t>
            </a:r>
            <a:endParaRPr lang="en-US" altLang="tr-TR" sz="2600" dirty="0">
              <a:latin typeface="Exo" charset="0"/>
              <a:ea typeface="Exo" charset="0"/>
              <a:cs typeface="Exo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9512" y="1398333"/>
            <a:ext cx="3384376" cy="4197740"/>
          </a:xfrm>
          <a:prstGeom prst="rect">
            <a:avLst/>
          </a:prstGeom>
        </p:spPr>
        <p:txBody>
          <a:bodyPr vert="horz" wrap="square" lIns="0" tIns="0" rIns="0" bIns="0" numCol="1" rtlCol="0" anchor="t" anchorCtr="0">
            <a:noAutofit/>
          </a:bodyPr>
          <a:lstStyle>
            <a:lvl1pPr marL="0" indent="-180000" algn="just" defTabSz="914400" rtl="0" eaLnBrk="1" latinLnBrk="0" hangingPunct="1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itchFamily="2" charset="2"/>
              <a:buChar char="ü"/>
            </a:pPr>
            <a:r>
              <a:rPr lang="tr-TR" altLang="tr-TR" sz="240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Bor Tuzları 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tr-TR" altLang="tr-TR" sz="240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Taş Kömürü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tr-TR" altLang="tr-TR" sz="240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Linyit 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tr-TR" altLang="tr-TR" sz="240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Altın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tr-TR" altLang="tr-TR" sz="240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Gümüş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tr-TR" altLang="tr-TR" sz="240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Bakır</a:t>
            </a:r>
          </a:p>
          <a:p>
            <a:pPr marL="457200" indent="-457200" algn="l">
              <a:buFont typeface="Wingdings" pitchFamily="2" charset="2"/>
              <a:buChar char="ü"/>
            </a:pPr>
            <a:r>
              <a:rPr lang="tr-TR" altLang="tr-TR" sz="240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Krom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tr-TR" altLang="tr-TR" sz="240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Çinko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tr-TR" altLang="tr-TR" sz="240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Kurşun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tr-TR" altLang="tr-TR" sz="240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Demir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tr-TR" altLang="tr-TR" sz="240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Alüminyum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endParaRPr lang="en-US" altLang="tr-TR" sz="2400" dirty="0">
              <a:solidFill>
                <a:srgbClr val="0000FF"/>
              </a:solidFill>
              <a:latin typeface="Exo" charset="0"/>
              <a:ea typeface="Exo" charset="0"/>
              <a:cs typeface="Exo" charset="0"/>
            </a:endParaRPr>
          </a:p>
          <a:p>
            <a:pPr marL="457200" indent="-457200" algn="l">
              <a:buFont typeface="Wingdings" pitchFamily="2" charset="2"/>
              <a:buChar char="ü"/>
            </a:pPr>
            <a:endParaRPr lang="tr-TR" altLang="tr-TR" sz="2400" dirty="0">
              <a:solidFill>
                <a:srgbClr val="0000FF"/>
              </a:solidFill>
              <a:latin typeface="Exo" charset="0"/>
              <a:ea typeface="Exo" charset="0"/>
              <a:cs typeface="Exo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355976" y="1398333"/>
            <a:ext cx="3168352" cy="41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tr-TR" altLang="tr-TR" sz="2400" b="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Doğal Yapı Taşları     </a:t>
            </a:r>
            <a:r>
              <a:rPr lang="tr-TR" altLang="tr-TR" b="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(mermer, granit, traverten, andezit)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tr-TR" altLang="tr-TR" sz="2400" b="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Manyezit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tr-TR" altLang="tr-TR" sz="2400" b="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Feldispat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tr-TR" altLang="tr-TR" sz="2400" b="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Bentonit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tr-TR" altLang="tr-TR" sz="2400" b="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Kaolinli Killer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tr-TR" altLang="tr-TR" sz="2400" b="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Pomza Taşı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tr-TR" altLang="tr-TR" sz="2400" b="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Perlit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tr-TR" altLang="tr-TR" sz="2400" b="0" dirty="0">
                <a:solidFill>
                  <a:srgbClr val="0000FF"/>
                </a:solidFill>
                <a:latin typeface="Exo" charset="0"/>
                <a:ea typeface="Exo" charset="0"/>
                <a:cs typeface="Exo" charset="0"/>
              </a:rPr>
              <a:t>Barit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</a:pPr>
            <a:endParaRPr lang="tr-TR" altLang="tr-TR" sz="2400" b="0" dirty="0">
              <a:solidFill>
                <a:srgbClr val="0000FF"/>
              </a:solidFill>
              <a:latin typeface="Exo" charset="0"/>
              <a:ea typeface="Exo" charset="0"/>
              <a:cs typeface="Exo" charset="0"/>
            </a:endParaRPr>
          </a:p>
        </p:txBody>
      </p:sp>
      <p:pic>
        <p:nvPicPr>
          <p:cNvPr id="7" name="Picture 12" descr="http://t0.gstatic.com/images?q=tbn:ANd9GcS-QXhu5BNUjFksz0wp6yL8qT0kKo01SG5eNPITA9KySCLxmIywlw">
            <a:extLst>
              <a:ext uri="{FF2B5EF4-FFF2-40B4-BE49-F238E27FC236}">
                <a16:creationId xmlns:a16="http://schemas.microsoft.com/office/drawing/2014/main" id="{78198531-5CA3-458D-8DB5-AD9680A0A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405" y="2117516"/>
            <a:ext cx="1905595" cy="158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t3.gstatic.com/images?q=tbn:ANd9GcTan9ML5FyzKQj7oaNCEBXy4jhI1_9TgX5X1kd_55HnFth9E8N2zQ">
            <a:extLst>
              <a:ext uri="{FF2B5EF4-FFF2-40B4-BE49-F238E27FC236}">
                <a16:creationId xmlns:a16="http://schemas.microsoft.com/office/drawing/2014/main" id="{CA8E4812-DBB8-4A4C-B545-7A457D039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66841"/>
            <a:ext cx="2016224" cy="1268413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15ED48-D775-4166-8A5B-5AC1E91A0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90" y="2888084"/>
            <a:ext cx="2040986" cy="145949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C577E5A-DF36-4FF0-AFF7-1E5EFD69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78006"/>
            <a:ext cx="2006621" cy="1321844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İlgili resim">
            <a:extLst>
              <a:ext uri="{FF2B5EF4-FFF2-40B4-BE49-F238E27FC236}">
                <a16:creationId xmlns:a16="http://schemas.microsoft.com/office/drawing/2014/main" id="{CAA9582A-B708-4EF5-ABF8-E2718A04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532" y="3907176"/>
            <a:ext cx="1783818" cy="158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785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27088" y="692150"/>
            <a:ext cx="74882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800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LABORATUVARLAR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6191250" y="8112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5924550" y="1036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5924550" y="1036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42"/>
          <p:cNvSpPr>
            <a:spLocks noChangeArrowheads="1"/>
          </p:cNvSpPr>
          <p:nvPr/>
        </p:nvSpPr>
        <p:spPr bwMode="auto">
          <a:xfrm>
            <a:off x="1100705" y="1412776"/>
            <a:ext cx="7647759" cy="2592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endParaRPr lang="tr-TR" altLang="tr-TR"/>
          </a:p>
        </p:txBody>
      </p:sp>
      <p:sp>
        <p:nvSpPr>
          <p:cNvPr id="9" name="Text Box 50"/>
          <p:cNvSpPr txBox="1">
            <a:spLocks noChangeArrowheads="1"/>
          </p:cNvSpPr>
          <p:nvPr/>
        </p:nvSpPr>
        <p:spPr bwMode="auto">
          <a:xfrm>
            <a:off x="1460942" y="1700808"/>
            <a:ext cx="692728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tr-TR" altLang="tr-TR" sz="2400" dirty="0">
                <a:solidFill>
                  <a:schemeClr val="tx1">
                    <a:lumMod val="50000"/>
                  </a:schemeClr>
                </a:solidFill>
                <a:latin typeface="Exo" charset="0"/>
                <a:ea typeface="Exo" charset="0"/>
                <a:cs typeface="Exo" charset="0"/>
              </a:rPr>
              <a:t> Akredite </a:t>
            </a:r>
            <a:r>
              <a:rPr lang="tr-TR" altLang="tr-TR" sz="2400" dirty="0" err="1">
                <a:solidFill>
                  <a:schemeClr val="tx1">
                    <a:lumMod val="50000"/>
                  </a:schemeClr>
                </a:solidFill>
                <a:latin typeface="Exo" charset="0"/>
                <a:ea typeface="Exo" charset="0"/>
                <a:cs typeface="Exo" charset="0"/>
              </a:rPr>
              <a:t>Doğaltaş</a:t>
            </a:r>
            <a:r>
              <a:rPr lang="tr-TR" altLang="tr-TR" sz="2400" dirty="0">
                <a:solidFill>
                  <a:schemeClr val="tx1">
                    <a:lumMod val="50000"/>
                  </a:schemeClr>
                </a:solidFill>
                <a:latin typeface="Exo" charset="0"/>
                <a:ea typeface="Exo" charset="0"/>
                <a:cs typeface="Exo" charset="0"/>
              </a:rPr>
              <a:t> Analiz Laboratuvarı (DAL)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400" dirty="0">
                <a:solidFill>
                  <a:schemeClr val="tx1">
                    <a:lumMod val="50000"/>
                  </a:schemeClr>
                </a:solidFill>
                <a:latin typeface="Exo" charset="0"/>
                <a:ea typeface="Exo" charset="0"/>
                <a:cs typeface="Exo" charset="0"/>
              </a:rPr>
              <a:t>- Cevher Hazırlama Laboratuvarı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400" dirty="0">
                <a:solidFill>
                  <a:schemeClr val="tx1">
                    <a:lumMod val="50000"/>
                  </a:schemeClr>
                </a:solidFill>
                <a:latin typeface="Exo" charset="0"/>
                <a:ea typeface="Exo" charset="0"/>
                <a:cs typeface="Exo" charset="0"/>
              </a:rPr>
              <a:t>- Maden İşletme Laboratuvarı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2400" dirty="0">
                <a:solidFill>
                  <a:schemeClr val="tx1">
                    <a:lumMod val="50000"/>
                  </a:schemeClr>
                </a:solidFill>
                <a:latin typeface="Exo" charset="0"/>
                <a:ea typeface="Exo" charset="0"/>
                <a:cs typeface="Exo" charset="0"/>
              </a:rPr>
              <a:t>- İş Sağlığı ve Güvenliği Laboratuvarı</a:t>
            </a:r>
          </a:p>
        </p:txBody>
      </p:sp>
    </p:spTree>
    <p:extLst>
      <p:ext uri="{BB962C8B-B14F-4D97-AF65-F5344CB8AC3E}">
        <p14:creationId xmlns:p14="http://schemas.microsoft.com/office/powerpoint/2010/main" val="426220328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563" y="404664"/>
            <a:ext cx="3096529" cy="2352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I:\Lab_Gorunusler\DSC004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5"/>
            <a:ext cx="3150668" cy="2352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0 Resim" descr="DSC01051.JPG"/>
          <p:cNvPicPr/>
          <p:nvPr/>
        </p:nvPicPr>
        <p:blipFill>
          <a:blip r:embed="rId5" cstate="print"/>
          <a:srcRect l="1322" t="4849" r="7769" b="6333"/>
          <a:stretch>
            <a:fillRect/>
          </a:stretch>
        </p:blipFill>
        <p:spPr>
          <a:xfrm>
            <a:off x="1268563" y="2996952"/>
            <a:ext cx="3102459" cy="2348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1 Resim" descr="DSC01063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97489" y="2996952"/>
            <a:ext cx="3096344" cy="2348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820424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-2\Downloads\WhatsApp Image 2018-09-19 at 13.42.3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-2\Downloads\WhatsApp Image 2018-09-19 at 13.42.3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-2\Downloads\WhatsApp Image 2018-09-19 at 13.45.2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72" y="2996952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C-2\Downloads\WhatsApp Image 2018-09-19 at 13.46.1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96952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16102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2"/>
          <p:cNvSpPr txBox="1">
            <a:spLocks/>
          </p:cNvSpPr>
          <p:nvPr/>
        </p:nvSpPr>
        <p:spPr>
          <a:xfrm>
            <a:off x="465878" y="692696"/>
            <a:ext cx="8244408" cy="432792"/>
          </a:xfrm>
          <a:prstGeom prst="rect">
            <a:avLst/>
          </a:prstGeom>
          <a:noFill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altLang="en-US" sz="2500">
                <a:latin typeface="Exo" charset="0"/>
                <a:ea typeface="Exo" charset="0"/>
                <a:cs typeface="Exo" charset="0"/>
              </a:rPr>
              <a:t>MADEN MÜHENDİSLERİ NERELERDE ÇALIŞABİLİR? </a:t>
            </a:r>
          </a:p>
        </p:txBody>
      </p:sp>
      <p:sp>
        <p:nvSpPr>
          <p:cNvPr id="5" name="İçerik Yer Tutucusu 1"/>
          <p:cNvSpPr>
            <a:spLocks noGrp="1"/>
          </p:cNvSpPr>
          <p:nvPr>
            <p:ph idx="1"/>
          </p:nvPr>
        </p:nvSpPr>
        <p:spPr>
          <a:xfrm>
            <a:off x="555832" y="1340768"/>
            <a:ext cx="8064500" cy="4248472"/>
          </a:xfrm>
        </p:spPr>
        <p:txBody>
          <a:bodyPr>
            <a:normAutofit fontScale="92500" lnSpcReduction="10000"/>
          </a:bodyPr>
          <a:lstStyle/>
          <a:p>
            <a:pPr marL="457200" indent="-457200" eaLnBrk="1" hangingPunct="1">
              <a:buFont typeface="Wingdings" charset="2"/>
              <a:buChar char="ü"/>
            </a:pPr>
            <a:r>
              <a:rPr lang="tr-TR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Exo" charset="0"/>
                <a:cs typeface="Times New Roman" panose="02020603050405020304" pitchFamily="18" charset="0"/>
              </a:rPr>
              <a:t>Üniversiteler</a:t>
            </a:r>
          </a:p>
          <a:p>
            <a:pPr marL="457200" indent="-457200" eaLnBrk="1" hangingPunct="1">
              <a:buFont typeface="Wingdings" charset="2"/>
              <a:buChar char="ü"/>
            </a:pPr>
            <a:r>
              <a:rPr lang="tr-TR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Exo" charset="0"/>
                <a:cs typeface="Times New Roman" panose="02020603050405020304" pitchFamily="18" charset="0"/>
              </a:rPr>
              <a:t>TKİ, TTK, MTA, DSİ, Karayolları, TCDD, </a:t>
            </a:r>
            <a:r>
              <a:rPr lang="tr-TR" alt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Exo" charset="0"/>
                <a:cs typeface="Times New Roman" panose="02020603050405020304" pitchFamily="18" charset="0"/>
              </a:rPr>
              <a:t>Eti Maden </a:t>
            </a:r>
            <a:r>
              <a:rPr lang="tr-TR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Exo" charset="0"/>
                <a:cs typeface="Times New Roman" panose="02020603050405020304" pitchFamily="18" charset="0"/>
              </a:rPr>
              <a:t>Bor İşletmeleri gibi Kamu Kuruluşları</a:t>
            </a:r>
          </a:p>
          <a:p>
            <a:pPr marL="457200" indent="-457200" eaLnBrk="1" hangingPunct="1">
              <a:buFont typeface="Wingdings" charset="2"/>
              <a:buChar char="ü"/>
            </a:pPr>
            <a:r>
              <a:rPr lang="tr-TR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Exo" charset="0"/>
                <a:cs typeface="Times New Roman" panose="02020603050405020304" pitchFamily="18" charset="0"/>
              </a:rPr>
              <a:t>Valilik İl Özel İdareleri</a:t>
            </a:r>
          </a:p>
          <a:p>
            <a:pPr marL="457200" indent="-457200" eaLnBrk="1" hangingPunct="1">
              <a:buFont typeface="Wingdings" charset="2"/>
              <a:buChar char="ü"/>
            </a:pPr>
            <a:r>
              <a:rPr lang="tr-TR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Exo" charset="0"/>
                <a:cs typeface="Times New Roman" panose="02020603050405020304" pitchFamily="18" charset="0"/>
              </a:rPr>
              <a:t>Madencilik Sektörü (Metal, Endüstriyel Ham Maddeler, Enerji Ham Maddeleri vs.) </a:t>
            </a:r>
          </a:p>
          <a:p>
            <a:pPr marL="457200" indent="-457200" eaLnBrk="1" hangingPunct="1">
              <a:buFont typeface="Wingdings" charset="2"/>
              <a:buChar char="ü"/>
            </a:pPr>
            <a:r>
              <a:rPr lang="tr-TR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Exo" charset="0"/>
                <a:cs typeface="Times New Roman" panose="02020603050405020304" pitchFamily="18" charset="0"/>
              </a:rPr>
              <a:t>Sondaj İşleri</a:t>
            </a:r>
          </a:p>
          <a:p>
            <a:pPr marL="457200" indent="-457200" eaLnBrk="1" hangingPunct="1">
              <a:buFont typeface="Wingdings" charset="2"/>
              <a:buChar char="ü"/>
            </a:pPr>
            <a:r>
              <a:rPr lang="tr-TR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Exo" charset="0"/>
                <a:cs typeface="Times New Roman" panose="02020603050405020304" pitchFamily="18" charset="0"/>
              </a:rPr>
              <a:t>Demir-Çelik Fabrikaları</a:t>
            </a:r>
          </a:p>
          <a:p>
            <a:pPr marL="457200" indent="-457200" eaLnBrk="1" hangingPunct="1">
              <a:buFont typeface="Wingdings" charset="2"/>
              <a:buChar char="ü"/>
            </a:pPr>
            <a:r>
              <a:rPr lang="tr-TR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Exo" charset="0"/>
                <a:cs typeface="Times New Roman" panose="02020603050405020304" pitchFamily="18" charset="0"/>
              </a:rPr>
              <a:t>Çimento Sanayi</a:t>
            </a:r>
          </a:p>
          <a:p>
            <a:pPr marL="457200" indent="-457200" eaLnBrk="1" hangingPunct="1">
              <a:buFont typeface="Wingdings" charset="2"/>
              <a:buChar char="ü"/>
            </a:pPr>
            <a:r>
              <a:rPr lang="tr-TR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Exo" charset="0"/>
                <a:cs typeface="Times New Roman" panose="02020603050405020304" pitchFamily="18" charset="0"/>
              </a:rPr>
              <a:t>İnşaat Sektörü (Tünel ve Yol  Altyapı İnşaatları) </a:t>
            </a:r>
          </a:p>
          <a:p>
            <a:pPr marL="457200" indent="-457200" eaLnBrk="1" hangingPunct="1">
              <a:buFont typeface="Wingdings" charset="2"/>
              <a:buChar char="ü"/>
            </a:pPr>
            <a:r>
              <a:rPr lang="tr-TR" alt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Exo" charset="0"/>
                <a:cs typeface="Times New Roman" panose="02020603050405020304" pitchFamily="18" charset="0"/>
              </a:rPr>
              <a:t>Seramik </a:t>
            </a:r>
            <a:r>
              <a:rPr lang="tr-TR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Exo" charset="0"/>
                <a:cs typeface="Times New Roman" panose="02020603050405020304" pitchFamily="18" charset="0"/>
              </a:rPr>
              <a:t>ve Cam Endüstrisi </a:t>
            </a:r>
          </a:p>
          <a:p>
            <a:pPr marL="457200" indent="-457200" eaLnBrk="1" hangingPunct="1">
              <a:buFont typeface="Wingdings" charset="2"/>
              <a:buChar char="ü"/>
            </a:pPr>
            <a:r>
              <a:rPr lang="tr-TR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Exo" charset="0"/>
                <a:cs typeface="Times New Roman" panose="02020603050405020304" pitchFamily="18" charset="0"/>
              </a:rPr>
              <a:t>Kimya ve Boya Endüstrisi</a:t>
            </a:r>
          </a:p>
          <a:p>
            <a:pPr marL="457200" indent="-457200" eaLnBrk="1" hangingPunct="1">
              <a:buFont typeface="Wingdings" charset="2"/>
              <a:buChar char="ü"/>
            </a:pPr>
            <a:r>
              <a:rPr lang="tr-TR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Exo" charset="0"/>
                <a:cs typeface="Times New Roman" panose="02020603050405020304" pitchFamily="18" charset="0"/>
              </a:rPr>
              <a:t>Proje ve Fizibilite Raporu hazırlayan mühendislik-müşavirlik büroları</a:t>
            </a:r>
          </a:p>
          <a:p>
            <a:pPr marL="457200" indent="-457200" eaLnBrk="1" hangingPunct="1">
              <a:buFont typeface="Wingdings" charset="2"/>
              <a:buChar char="ü"/>
            </a:pPr>
            <a:r>
              <a:rPr lang="tr-TR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Exo" charset="0"/>
                <a:cs typeface="Times New Roman" panose="02020603050405020304" pitchFamily="18" charset="0"/>
              </a:rPr>
              <a:t>İş Güvenliği Uzmanlığı</a:t>
            </a:r>
          </a:p>
        </p:txBody>
      </p:sp>
    </p:spTree>
    <p:extLst>
      <p:ext uri="{BB962C8B-B14F-4D97-AF65-F5344CB8AC3E}">
        <p14:creationId xmlns:p14="http://schemas.microsoft.com/office/powerpoint/2010/main" val="334643238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56279" y="238295"/>
            <a:ext cx="7488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4000" dirty="0">
                <a:solidFill>
                  <a:schemeClr val="accent4"/>
                </a:solidFill>
                <a:latin typeface="Exo" charset="0"/>
                <a:ea typeface="Exo" charset="0"/>
                <a:cs typeface="Exo" charset="0"/>
              </a:rPr>
              <a:t>TEŞEKKÜR EDERİZ…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6191250" y="8112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5924550" y="1036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5924550" y="10366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36894" y="5434852"/>
            <a:ext cx="3816350" cy="25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tr-TR" altLang="tr-TR" dirty="0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Mühendislik Fakültesi</a:t>
            </a:r>
          </a:p>
        </p:txBody>
      </p:sp>
      <p:pic>
        <p:nvPicPr>
          <p:cNvPr id="10" name="Picture 9" descr="C:\Users\qwe\Desktop\madencil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4" y="2397380"/>
            <a:ext cx="7354888" cy="2636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2" name="Rectangle 11"/>
          <p:cNvSpPr/>
          <p:nvPr/>
        </p:nvSpPr>
        <p:spPr>
          <a:xfrm>
            <a:off x="5436096" y="5434852"/>
            <a:ext cx="33770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tr-TR" altLang="tr-TR" b="1" dirty="0">
                <a:solidFill>
                  <a:schemeClr val="accent1"/>
                </a:solidFill>
                <a:latin typeface="Exo" charset="0"/>
                <a:ea typeface="Exo" charset="0"/>
                <a:cs typeface="Exo" charset="0"/>
              </a:rPr>
              <a:t>Maden Mühendisliği Bölümü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50C218-E690-4F50-A074-F12DCD6F5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30" y="5169225"/>
            <a:ext cx="761328" cy="762085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597969" y="1324916"/>
            <a:ext cx="8057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solidFill>
                  <a:srgbClr val="FFC000"/>
                </a:solidFill>
                <a:latin typeface="Lucida Calligraphy" panose="03010101010101010101" pitchFamily="66" charset="0"/>
              </a:rPr>
              <a:t>Aydınlık</a:t>
            </a:r>
            <a:r>
              <a:rPr lang="tr-TR" sz="3200" dirty="0" smtClean="0">
                <a:latin typeface="Lucida Calligraphy" panose="03010101010101010101" pitchFamily="66" charset="0"/>
              </a:rPr>
              <a:t> Bir Gelecek İçin </a:t>
            </a:r>
          </a:p>
          <a:p>
            <a:r>
              <a:rPr lang="tr-TR" sz="3200" dirty="0">
                <a:latin typeface="Lucida Calligraphy" panose="03010101010101010101" pitchFamily="66" charset="0"/>
              </a:rPr>
              <a:t>	</a:t>
            </a:r>
            <a:r>
              <a:rPr lang="tr-TR" sz="3200" dirty="0" smtClean="0">
                <a:latin typeface="Lucida Calligraphy" panose="03010101010101010101" pitchFamily="66" charset="0"/>
              </a:rPr>
              <a:t>		</a:t>
            </a:r>
            <a:r>
              <a:rPr lang="tr-TR" sz="3200" b="1" dirty="0" smtClean="0">
                <a:latin typeface="Lucida Calligraphy" panose="03010101010101010101" pitchFamily="66" charset="0"/>
              </a:rPr>
              <a:t>Karanlığı</a:t>
            </a:r>
            <a:r>
              <a:rPr lang="tr-TR" sz="3200" dirty="0" smtClean="0">
                <a:latin typeface="Lucida Calligraphy" panose="03010101010101010101" pitchFamily="66" charset="0"/>
              </a:rPr>
              <a:t> Kazıyoruz.</a:t>
            </a:r>
            <a:endParaRPr lang="tr-TR" sz="32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01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6279" y="418529"/>
            <a:ext cx="9023350" cy="1268413"/>
          </a:xfrm>
          <a:prstGeom prst="rect">
            <a:avLst/>
          </a:prstGeom>
          <a:noFill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altLang="tr-TR" sz="2600" dirty="0">
                <a:latin typeface="Exo" charset="0"/>
                <a:ea typeface="Exo" charset="0"/>
                <a:cs typeface="Exo" charset="0"/>
              </a:rPr>
              <a:t>TÜRKİYE </a:t>
            </a:r>
            <a:r>
              <a:rPr lang="tr-TR" altLang="tr-TR" sz="2600" dirty="0" smtClean="0">
                <a:latin typeface="Exo" charset="0"/>
                <a:ea typeface="Exo" charset="0"/>
                <a:cs typeface="Exo" charset="0"/>
              </a:rPr>
              <a:t>MADEN HARİTASI</a:t>
            </a:r>
            <a:endParaRPr lang="en-US" altLang="tr-TR" sz="2600" dirty="0">
              <a:latin typeface="Exo" charset="0"/>
              <a:ea typeface="Exo" charset="0"/>
              <a:cs typeface="Exo" charset="0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" y="1052736"/>
            <a:ext cx="9076330" cy="4201327"/>
          </a:xfrm>
        </p:spPr>
      </p:pic>
    </p:spTree>
    <p:extLst>
      <p:ext uri="{BB962C8B-B14F-4D97-AF65-F5344CB8AC3E}">
        <p14:creationId xmlns:p14="http://schemas.microsoft.com/office/powerpoint/2010/main" val="326355439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033648"/>
              </p:ext>
            </p:extLst>
          </p:nvPr>
        </p:nvGraphicFramePr>
        <p:xfrm>
          <a:off x="1199307" y="1124744"/>
          <a:ext cx="6624736" cy="4608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123128677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1921903081"/>
                    </a:ext>
                  </a:extLst>
                </a:gridCol>
              </a:tblGrid>
              <a:tr h="41895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2"/>
                          </a:solidFill>
                        </a:rPr>
                        <a:t>MADENİN CİNSİ</a:t>
                      </a:r>
                      <a:endParaRPr lang="tr-TR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2"/>
                          </a:solidFill>
                        </a:rPr>
                        <a:t>REZERV MİKTARI (ton)</a:t>
                      </a:r>
                      <a:endParaRPr lang="tr-TR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191196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Dolomit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15.887.160.000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22547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Linyit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13.300.000.000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685312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Kaya Tuzu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5.733.708.017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918731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Perlit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5.690.027.600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478465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Mermer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5.161.000.000 m³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202843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Bor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3.066.300.000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781763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Kuvarsit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2.270.287.821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375774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Taş Kömürü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1.126.548.000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109394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Demir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122.000.000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101058"/>
                  </a:ext>
                </a:extLst>
              </a:tr>
              <a:tr h="41895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Altın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700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550753"/>
                  </a:ext>
                </a:extLst>
              </a:tr>
            </a:tbl>
          </a:graphicData>
        </a:graphic>
      </p:graphicFrame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188640"/>
            <a:ext cx="9023350" cy="1268413"/>
          </a:xfrm>
          <a:prstGeom prst="rect">
            <a:avLst/>
          </a:prstGeom>
          <a:noFill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altLang="tr-TR" sz="2600" dirty="0">
                <a:latin typeface="Exo" charset="0"/>
                <a:ea typeface="Exo" charset="0"/>
                <a:cs typeface="Exo" charset="0"/>
              </a:rPr>
              <a:t>TÜRKİYE </a:t>
            </a:r>
            <a:r>
              <a:rPr lang="tr-TR" altLang="tr-TR" sz="2600" dirty="0" smtClean="0">
                <a:latin typeface="Exo" charset="0"/>
                <a:ea typeface="Exo" charset="0"/>
                <a:cs typeface="Exo" charset="0"/>
              </a:rPr>
              <a:t>MADEN POTANSİYELİ</a:t>
            </a:r>
          </a:p>
          <a:p>
            <a:pPr algn="ctr"/>
            <a:r>
              <a:rPr lang="tr-TR" altLang="tr-TR" sz="2600" dirty="0" smtClean="0">
                <a:latin typeface="Exo" charset="0"/>
                <a:ea typeface="Exo" charset="0"/>
                <a:cs typeface="Exo" charset="0"/>
              </a:rPr>
              <a:t>(2013-MTA VERİLERİ)</a:t>
            </a:r>
            <a:endParaRPr lang="en-US" altLang="tr-TR" sz="2600" dirty="0">
              <a:latin typeface="Exo" charset="0"/>
              <a:ea typeface="Exo" charset="0"/>
              <a:cs typeface="Ex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4085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597294" y="404664"/>
            <a:ext cx="7920880" cy="504056"/>
          </a:xfrm>
        </p:spPr>
        <p:txBody>
          <a:bodyPr/>
          <a:lstStyle/>
          <a:p>
            <a:r>
              <a:rPr lang="tr-TR" sz="3200" dirty="0" smtClean="0"/>
              <a:t>Madenlerin Yerini Değiştirme Lüksümüz Yok</a:t>
            </a:r>
            <a:endParaRPr lang="en-US" sz="3200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270238" cy="4752528"/>
          </a:xfrm>
        </p:spPr>
      </p:pic>
    </p:spTree>
    <p:extLst>
      <p:ext uri="{BB962C8B-B14F-4D97-AF65-F5344CB8AC3E}">
        <p14:creationId xmlns:p14="http://schemas.microsoft.com/office/powerpoint/2010/main" val="304691008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54E7-CE51-4B04-814A-D2D9A31B6C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/>
              <a:t>AÇIK OCAK MADENCİLİĞİ</a:t>
            </a:r>
          </a:p>
        </p:txBody>
      </p:sp>
      <p:pic>
        <p:nvPicPr>
          <p:cNvPr id="6" name="Picture 2" descr="C:\Users\PC-2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13478"/>
            <a:ext cx="652051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939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67B165-49CD-4A0E-99C8-94A960BCB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36712"/>
            <a:ext cx="6408712" cy="4856182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86954E7-CE51-4B04-814A-D2D9A31B6CB0}"/>
              </a:ext>
            </a:extLst>
          </p:cNvPr>
          <p:cNvSpPr txBox="1">
            <a:spLocks/>
          </p:cNvSpPr>
          <p:nvPr/>
        </p:nvSpPr>
        <p:spPr>
          <a:xfrm>
            <a:off x="726913" y="188640"/>
            <a:ext cx="7920880" cy="86409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AÇIK OCAK MADENCİLİĞİ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3441280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BE9B6E-E725-430D-B0EB-E4B9E22CF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6336704" cy="4752527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86954E7-CE51-4B04-814A-D2D9A31B6CB0}"/>
              </a:ext>
            </a:extLst>
          </p:cNvPr>
          <p:cNvSpPr txBox="1">
            <a:spLocks/>
          </p:cNvSpPr>
          <p:nvPr/>
        </p:nvSpPr>
        <p:spPr>
          <a:xfrm>
            <a:off x="763960" y="260648"/>
            <a:ext cx="7920880" cy="86409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 smtClean="0"/>
              <a:t>AÇIK OCAK MADENCİLİĞİ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1515407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LightsOn">
  <a:themeElements>
    <a:clrScheme name="Blue_Moving_Lights">
      <a:dk1>
        <a:srgbClr val="3C3C3C"/>
      </a:dk1>
      <a:lt1>
        <a:srgbClr val="64645A"/>
      </a:lt1>
      <a:dk2>
        <a:srgbClr val="FFFFF0"/>
      </a:dk2>
      <a:lt2>
        <a:srgbClr val="D2D2BE"/>
      </a:lt2>
      <a:accent1>
        <a:srgbClr val="0F4D78"/>
      </a:accent1>
      <a:accent2>
        <a:srgbClr val="82BEE6"/>
      </a:accent2>
      <a:accent3>
        <a:srgbClr val="647300"/>
      </a:accent3>
      <a:accent4>
        <a:srgbClr val="AF8700"/>
      </a:accent4>
      <a:accent5>
        <a:srgbClr val="B4DCF5"/>
      </a:accent5>
      <a:accent6>
        <a:srgbClr val="006464"/>
      </a:accent6>
      <a:hlink>
        <a:srgbClr val="FFA000"/>
      </a:hlink>
      <a:folHlink>
        <a:srgbClr val="006EF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597</Words>
  <Application>Microsoft Office PowerPoint</Application>
  <PresentationFormat>Ekran Gösterisi (4:3)</PresentationFormat>
  <Paragraphs>206</Paragraphs>
  <Slides>34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43" baseType="lpstr">
      <vt:lpstr>Arial</vt:lpstr>
      <vt:lpstr>Calibri</vt:lpstr>
      <vt:lpstr>Comic Sans MS</vt:lpstr>
      <vt:lpstr>Exo</vt:lpstr>
      <vt:lpstr>Lucida Calligraphy</vt:lpstr>
      <vt:lpstr>Tahoma</vt:lpstr>
      <vt:lpstr>Times New Roman</vt:lpstr>
      <vt:lpstr>Wingdings</vt:lpstr>
      <vt:lpstr>LightsOn</vt:lpstr>
      <vt:lpstr>MADEN MÜHENDİSLİĞİ NEDİR?</vt:lpstr>
      <vt:lpstr>MADEN MÜHENDİSLİĞİ </vt:lpstr>
      <vt:lpstr>PowerPoint Sunusu</vt:lpstr>
      <vt:lpstr>PowerPoint Sunusu</vt:lpstr>
      <vt:lpstr>PowerPoint Sunusu</vt:lpstr>
      <vt:lpstr>Madenlerin Yerini Değiştirme Lüksümüz Yok</vt:lpstr>
      <vt:lpstr>AÇIK OCAK MADENCİLİĞİ</vt:lpstr>
      <vt:lpstr>PowerPoint Sunusu</vt:lpstr>
      <vt:lpstr>PowerPoint Sunusu</vt:lpstr>
      <vt:lpstr>MERMER OCAK İŞLETMECİLİĞİ</vt:lpstr>
      <vt:lpstr>PowerPoint Sunusu</vt:lpstr>
      <vt:lpstr>PowerPoint Sunusu</vt:lpstr>
      <vt:lpstr>PowerPoint Sunusu</vt:lpstr>
      <vt:lpstr>YERALTI MADENCİLİĞİ</vt:lpstr>
      <vt:lpstr>PowerPoint Sunusu</vt:lpstr>
      <vt:lpstr>PowerPoint Sunusu</vt:lpstr>
      <vt:lpstr>CEVHER HAZIRLAMA VE ZENGİNLEŞTİRME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Madencilik Sonrası Doğaya Geri Kazandırma</vt:lpstr>
      <vt:lpstr>Madencilik Sonrası Doğaya Geri Kazandırma</vt:lpstr>
      <vt:lpstr>PowerPoint Sunusu</vt:lpstr>
      <vt:lpstr>PowerPoint Sunusu</vt:lpstr>
      <vt:lpstr>Maden Mühendisliği Bölümleri  2019 ÖSYM Taban Puanları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ORTA ÖLÇEKLİ BİR MERMER İŞLEME TESİSİNDEKİ ÜRETİM PLÂNLAMASININ LİNEER PROGRAMLAMA YÖNTEMİYLE BELİRLENMESİ</dc:title>
  <dc:creator>Mustafa KÖYLÜ</dc:creator>
  <cp:keywords>lineer programlama;mermer üretim;linear programming;operation research;marble production</cp:keywords>
  <cp:lastModifiedBy>Mustafa</cp:lastModifiedBy>
  <cp:revision>451</cp:revision>
  <dcterms:created xsi:type="dcterms:W3CDTF">2011-04-28T14:24:50Z</dcterms:created>
  <dcterms:modified xsi:type="dcterms:W3CDTF">2019-12-05T15:14:28Z</dcterms:modified>
</cp:coreProperties>
</file>