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06" r:id="rId2"/>
    <p:sldId id="307" r:id="rId3"/>
    <p:sldId id="281" r:id="rId4"/>
    <p:sldId id="283" r:id="rId5"/>
    <p:sldId id="284" r:id="rId6"/>
    <p:sldId id="285" r:id="rId7"/>
    <p:sldId id="286" r:id="rId8"/>
    <p:sldId id="287" r:id="rId9"/>
    <p:sldId id="288" r:id="rId10"/>
    <p:sldId id="289" r:id="rId11"/>
    <p:sldId id="290" r:id="rId12"/>
    <p:sldId id="292" r:id="rId13"/>
    <p:sldId id="293" r:id="rId14"/>
    <p:sldId id="294" r:id="rId15"/>
    <p:sldId id="295" r:id="rId16"/>
    <p:sldId id="296" r:id="rId17"/>
    <p:sldId id="297" r:id="rId18"/>
    <p:sldId id="298" r:id="rId19"/>
    <p:sldId id="299" r:id="rId20"/>
    <p:sldId id="300" r:id="rId21"/>
    <p:sldId id="301" r:id="rId22"/>
    <p:sldId id="302" r:id="rId23"/>
    <p:sldId id="268" r:id="rId24"/>
    <p:sldId id="30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41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B83EB-DC1A-416B-B71A-C0F039B43D22}" type="datetimeFigureOut">
              <a:rPr lang="tr-TR" smtClean="0"/>
              <a:t>06.10.2021</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37D83-A1BA-4A46-B009-CEC8F638CF65}" type="slidenum">
              <a:rPr lang="tr-TR" smtClean="0"/>
              <a:t>‹#›</a:t>
            </a:fld>
            <a:endParaRPr lang="tr-TR"/>
          </a:p>
        </p:txBody>
      </p:sp>
    </p:spTree>
    <p:extLst>
      <p:ext uri="{BB962C8B-B14F-4D97-AF65-F5344CB8AC3E}">
        <p14:creationId xmlns:p14="http://schemas.microsoft.com/office/powerpoint/2010/main" val="3083987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3414638-7C27-4A57-8211-6E396105ECA2}" type="slidenum">
              <a:rPr lang="tr-TR" smtClean="0"/>
              <a:t>1</a:t>
            </a:fld>
            <a:endParaRPr lang="tr-TR"/>
          </a:p>
        </p:txBody>
      </p:sp>
    </p:spTree>
    <p:extLst>
      <p:ext uri="{BB962C8B-B14F-4D97-AF65-F5344CB8AC3E}">
        <p14:creationId xmlns:p14="http://schemas.microsoft.com/office/powerpoint/2010/main" val="2123037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
        <p:nvSpPr>
          <p:cNvPr id="4" name="Slayt Numarası Yer Tutucusu 3"/>
          <p:cNvSpPr>
            <a:spLocks noGrp="1"/>
          </p:cNvSpPr>
          <p:nvPr>
            <p:ph type="sldNum" sz="quarter" idx="10"/>
          </p:nvPr>
        </p:nvSpPr>
        <p:spPr/>
        <p:txBody>
          <a:bodyPr/>
          <a:lstStyle/>
          <a:p>
            <a:fld id="{32137D83-A1BA-4A46-B009-CEC8F638CF65}" type="slidenum">
              <a:rPr lang="tr-TR" smtClean="0"/>
              <a:t>5</a:t>
            </a:fld>
            <a:endParaRPr lang="tr-TR"/>
          </a:p>
        </p:txBody>
      </p:sp>
    </p:spTree>
    <p:extLst>
      <p:ext uri="{BB962C8B-B14F-4D97-AF65-F5344CB8AC3E}">
        <p14:creationId xmlns:p14="http://schemas.microsoft.com/office/powerpoint/2010/main" val="231891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32137D83-A1BA-4A46-B009-CEC8F638CF65}" type="slidenum">
              <a:rPr lang="tr-TR" smtClean="0"/>
              <a:t>17</a:t>
            </a:fld>
            <a:endParaRPr lang="tr-TR"/>
          </a:p>
        </p:txBody>
      </p:sp>
    </p:spTree>
    <p:extLst>
      <p:ext uri="{BB962C8B-B14F-4D97-AF65-F5344CB8AC3E}">
        <p14:creationId xmlns:p14="http://schemas.microsoft.com/office/powerpoint/2010/main" val="230859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3414638-7C27-4A57-8211-6E396105ECA2}" type="slidenum">
              <a:rPr lang="tr-TR" smtClean="0"/>
              <a:t>24</a:t>
            </a:fld>
            <a:endParaRPr lang="tr-TR"/>
          </a:p>
        </p:txBody>
      </p:sp>
    </p:spTree>
    <p:extLst>
      <p:ext uri="{BB962C8B-B14F-4D97-AF65-F5344CB8AC3E}">
        <p14:creationId xmlns:p14="http://schemas.microsoft.com/office/powerpoint/2010/main" val="3113256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809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260555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2607938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1C940D7-DFEF-40C2-9E5E-B6E7D5789A20}"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23564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1C940D7-DFEF-40C2-9E5E-B6E7D5789A20}" type="datetimeFigureOut">
              <a:rPr lang="en-US" smtClean="0"/>
              <a:t>10/6/2021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C17C4-DD7C-4D87-A80E-86A4F2958AA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022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1C940D7-DFEF-40C2-9E5E-B6E7D5789A20}"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432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1C940D7-DFEF-40C2-9E5E-B6E7D5789A20}" type="datetimeFigureOut">
              <a:rPr lang="en-US" smtClean="0"/>
              <a:t>10/6/2021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38221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1C940D7-DFEF-40C2-9E5E-B6E7D5789A20}" type="datetimeFigureOut">
              <a:rPr lang="en-US" smtClean="0"/>
              <a:t>10/6/2021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721456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1C940D7-DFEF-40C2-9E5E-B6E7D5789A20}" type="datetimeFigureOut">
              <a:rPr lang="en-US" smtClean="0"/>
              <a:t>10/6/2021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1551679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1C940D7-DFEF-40C2-9E5E-B6E7D5789A20}" type="datetimeFigureOut">
              <a:rPr lang="en-US" smtClean="0"/>
              <a:t>10/6/2021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57C17C4-DD7C-4D87-A80E-86A4F2958AAA}" type="slidenum">
              <a:rPr lang="en-US" smtClean="0"/>
              <a:t>‹#›</a:t>
            </a:fld>
            <a:endParaRPr lang="en-US"/>
          </a:p>
        </p:txBody>
      </p:sp>
    </p:spTree>
    <p:extLst>
      <p:ext uri="{BB962C8B-B14F-4D97-AF65-F5344CB8AC3E}">
        <p14:creationId xmlns:p14="http://schemas.microsoft.com/office/powerpoint/2010/main" val="157264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1C940D7-DFEF-40C2-9E5E-B6E7D5789A20}" type="datetimeFigureOut">
              <a:rPr lang="en-US" smtClean="0"/>
              <a:t>10/6/2021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C17C4-DD7C-4D87-A80E-86A4F2958AAA}" type="slidenum">
              <a:rPr lang="en-US" smtClean="0"/>
              <a:t>‹#›</a:t>
            </a:fld>
            <a:endParaRPr lang="en-US"/>
          </a:p>
        </p:txBody>
      </p:sp>
    </p:spTree>
    <p:extLst>
      <p:ext uri="{BB962C8B-B14F-4D97-AF65-F5344CB8AC3E}">
        <p14:creationId xmlns:p14="http://schemas.microsoft.com/office/powerpoint/2010/main" val="210424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1C940D7-DFEF-40C2-9E5E-B6E7D5789A20}" type="datetimeFigureOut">
              <a:rPr lang="en-US" smtClean="0"/>
              <a:t>10/6/2021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57C17C4-DD7C-4D87-A80E-86A4F2958AA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464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itlnMHWiLl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prosafety.com.tr/wp-content/uploads/2018/02/laboratuvarlarda-is-sagligi-ve-guvenligi.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21" y="2220710"/>
            <a:ext cx="5950523" cy="16527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m.kocaeli.edu.tr/Galeri/Pictures-92d6fbf3d1cc4ed8ab3050fbae44af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17" y="1335658"/>
            <a:ext cx="2137407" cy="243378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817033" y="4282668"/>
            <a:ext cx="10367605" cy="1746659"/>
          </a:xfrm>
        </p:spPr>
        <p:txBody>
          <a:bodyPr>
            <a:noAutofit/>
          </a:bodyPr>
          <a:lstStyle/>
          <a:p>
            <a:pPr algn="ctr"/>
            <a:r>
              <a:rPr lang="tr-TR" sz="5400" b="1" dirty="0" smtClean="0">
                <a:solidFill>
                  <a:srgbClr val="FF0000"/>
                </a:solidFill>
              </a:rPr>
              <a:t>Maden Mühendisliği Bölümü</a:t>
            </a:r>
            <a:br>
              <a:rPr lang="tr-TR" sz="5400" b="1" dirty="0" smtClean="0">
                <a:solidFill>
                  <a:srgbClr val="FF0000"/>
                </a:solidFill>
              </a:rPr>
            </a:br>
            <a:r>
              <a:rPr lang="tr-TR" sz="5400" b="1" dirty="0" smtClean="0">
                <a:solidFill>
                  <a:srgbClr val="FF0000"/>
                </a:solidFill>
              </a:rPr>
              <a:t>Laboratuvar Güvenliği Eğitimi</a:t>
            </a:r>
            <a:endParaRPr lang="tr-TR" sz="5400" b="1" dirty="0">
              <a:solidFill>
                <a:srgbClr val="FF0000"/>
              </a:solidFill>
            </a:endParaRPr>
          </a:p>
        </p:txBody>
      </p:sp>
      <p:sp>
        <p:nvSpPr>
          <p:cNvPr id="3" name="Altbilgi Yer Tutucusu 2"/>
          <p:cNvSpPr>
            <a:spLocks noGrp="1"/>
          </p:cNvSpPr>
          <p:nvPr>
            <p:ph type="ftr" sz="quarter" idx="11"/>
          </p:nvPr>
        </p:nvSpPr>
        <p:spPr>
          <a:xfrm>
            <a:off x="3943435" y="6401342"/>
            <a:ext cx="4114800" cy="365125"/>
          </a:xfrm>
        </p:spPr>
        <p:txBody>
          <a:bodyPr/>
          <a:lstStyle/>
          <a:p>
            <a:r>
              <a:rPr lang="tr-TR" sz="1800" b="1" dirty="0" smtClean="0">
                <a:solidFill>
                  <a:srgbClr val="FFFF00"/>
                </a:solidFill>
              </a:rPr>
              <a:t>AKÜ Maden Müh. Böl. </a:t>
            </a:r>
            <a:r>
              <a:rPr lang="tr-TR" sz="1800" b="1" dirty="0" err="1" smtClean="0">
                <a:solidFill>
                  <a:srgbClr val="FFFF00"/>
                </a:solidFill>
              </a:rPr>
              <a:t>iSG</a:t>
            </a:r>
            <a:r>
              <a:rPr lang="tr-TR" sz="1800" b="1" dirty="0" smtClean="0">
                <a:solidFill>
                  <a:srgbClr val="FFFF00"/>
                </a:solidFill>
              </a:rPr>
              <a:t> Komisyonu</a:t>
            </a:r>
            <a:endParaRPr lang="tr-TR" sz="1800" b="1" dirty="0">
              <a:solidFill>
                <a:srgbClr val="FFFF00"/>
              </a:solidFill>
            </a:endParaRPr>
          </a:p>
        </p:txBody>
      </p:sp>
      <p:sp>
        <p:nvSpPr>
          <p:cNvPr id="4" name="AutoShape 2" descr="laboratuvarlarda iÅ saÄlÄ±ÄÄ± ve gÃ¼venliÄi ile ilgili gÃ¶rsel sonucu"/>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laboratuvarlarda iÅ saÄlÄ±ÄÄ± ve gÃ¼venliÄi ile ilgili gÃ¶rsel sonucu"/>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a\Desktop\Maden Amble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182" y="312739"/>
            <a:ext cx="1826112" cy="1394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kü-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436" y="312739"/>
            <a:ext cx="1394746" cy="139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7119" y="1431573"/>
            <a:ext cx="2142714" cy="2441860"/>
          </a:xfrm>
          <a:prstGeom prst="rect">
            <a:avLst/>
          </a:prstGeom>
        </p:spPr>
      </p:pic>
    </p:spTree>
    <p:extLst>
      <p:ext uri="{BB962C8B-B14F-4D97-AF65-F5344CB8AC3E}">
        <p14:creationId xmlns:p14="http://schemas.microsoft.com/office/powerpoint/2010/main" val="1315409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D05B542D-B917-495C-807C-8A3DB8D65B6F}"/>
              </a:ext>
            </a:extLst>
          </p:cNvPr>
          <p:cNvSpPr/>
          <p:nvPr/>
        </p:nvSpPr>
        <p:spPr>
          <a:xfrm>
            <a:off x="187911" y="428178"/>
            <a:ext cx="11816177" cy="5262979"/>
          </a:xfrm>
          <a:prstGeom prst="rect">
            <a:avLst/>
          </a:prstGeom>
        </p:spPr>
        <p:txBody>
          <a:bodyPr wrap="square">
            <a:spAutoFit/>
          </a:bodyPr>
          <a:lstStyle/>
          <a:p>
            <a:r>
              <a:rPr lang="tr-TR" sz="2400" dirty="0"/>
              <a:t>Önemli bir koruyucu donanım olan eldivenlerin seçiminde ve kullanımında dikkat edilecek hususlar aşağıda </a:t>
            </a:r>
            <a:r>
              <a:rPr lang="tr-TR" sz="2400" dirty="0" smtClean="0"/>
              <a:t>sıralanmıştır;</a:t>
            </a:r>
            <a:endParaRPr lang="tr-TR" sz="2400" dirty="0"/>
          </a:p>
          <a:p>
            <a:r>
              <a:rPr lang="tr-TR" sz="2400" dirty="0" smtClean="0"/>
              <a:t>	-</a:t>
            </a:r>
            <a:r>
              <a:rPr lang="tr-TR" sz="2400" dirty="0"/>
              <a:t>Kullanılan </a:t>
            </a:r>
            <a:r>
              <a:rPr lang="tr-TR" sz="2400" u="sng" dirty="0"/>
              <a:t>kimyasal madde ile uyumlu materyalden </a:t>
            </a:r>
            <a:r>
              <a:rPr lang="tr-TR" sz="2400" u="sng" dirty="0" smtClean="0"/>
              <a:t>üretilmiş </a:t>
            </a:r>
            <a:r>
              <a:rPr lang="tr-TR" sz="2400" dirty="0" smtClean="0"/>
              <a:t>olmalı</a:t>
            </a:r>
            <a:r>
              <a:rPr lang="tr-TR" sz="2400" dirty="0"/>
              <a:t>,</a:t>
            </a:r>
          </a:p>
          <a:p>
            <a:r>
              <a:rPr lang="tr-TR" sz="2400" dirty="0" smtClean="0"/>
              <a:t>	- </a:t>
            </a:r>
            <a:r>
              <a:rPr lang="tr-TR" sz="2400" dirty="0"/>
              <a:t>Laboratuvarda </a:t>
            </a:r>
            <a:r>
              <a:rPr lang="tr-TR" sz="2400" u="sng" dirty="0"/>
              <a:t>yapılacak işleme uygun olmalı</a:t>
            </a:r>
            <a:r>
              <a:rPr lang="tr-TR" sz="2400" dirty="0"/>
              <a:t>,</a:t>
            </a:r>
          </a:p>
          <a:p>
            <a:pPr marL="987425" indent="-987425"/>
            <a:r>
              <a:rPr lang="tr-TR" sz="2400" dirty="0"/>
              <a:t>	</a:t>
            </a:r>
            <a:r>
              <a:rPr lang="tr-TR" sz="2400" dirty="0" smtClean="0"/>
              <a:t>- </a:t>
            </a:r>
            <a:r>
              <a:rPr lang="tr-TR" sz="2400" u="sng" dirty="0"/>
              <a:t>Kimyasal maddenin konsantrasyonu, sıcaklığı, </a:t>
            </a:r>
            <a:r>
              <a:rPr lang="tr-TR" sz="2400" u="sng" dirty="0" smtClean="0"/>
              <a:t>kimyasal madde </a:t>
            </a:r>
            <a:r>
              <a:rPr lang="tr-TR" sz="2400" u="sng" dirty="0"/>
              <a:t>temas süresi ve sıklığı </a:t>
            </a:r>
            <a:r>
              <a:rPr lang="tr-TR" sz="2400" dirty="0"/>
              <a:t>göz önünde bulundurulmalı,</a:t>
            </a:r>
          </a:p>
          <a:p>
            <a:r>
              <a:rPr lang="tr-TR" sz="2400" dirty="0" smtClean="0"/>
              <a:t>	- </a:t>
            </a:r>
            <a:r>
              <a:rPr lang="tr-TR" sz="2400" dirty="0"/>
              <a:t>Kullanıcının </a:t>
            </a:r>
            <a:r>
              <a:rPr lang="tr-TR" sz="2400" u="sng" dirty="0"/>
              <a:t>el büyüklüğü ve cilt yapısına </a:t>
            </a:r>
            <a:r>
              <a:rPr lang="tr-TR" sz="2400" dirty="0"/>
              <a:t>dikkat edilmeli,</a:t>
            </a:r>
          </a:p>
          <a:p>
            <a:r>
              <a:rPr lang="tr-TR" sz="2400" dirty="0" smtClean="0"/>
              <a:t>	- </a:t>
            </a:r>
            <a:r>
              <a:rPr lang="tr-TR" sz="2400" dirty="0"/>
              <a:t>Kullanımdan önce </a:t>
            </a:r>
            <a:r>
              <a:rPr lang="tr-TR" sz="2400" u="sng" dirty="0"/>
              <a:t>yırtık ya da deformasyon olup olmadığı </a:t>
            </a:r>
            <a:r>
              <a:rPr lang="tr-TR" sz="2400" dirty="0"/>
              <a:t>kontrol edilmeli,</a:t>
            </a:r>
          </a:p>
          <a:p>
            <a:pPr marL="1076325" indent="-1076325"/>
            <a:r>
              <a:rPr lang="tr-TR" sz="2400" dirty="0" smtClean="0"/>
              <a:t>	- </a:t>
            </a:r>
            <a:r>
              <a:rPr lang="tr-TR" sz="2400" dirty="0"/>
              <a:t>El üzerinde </a:t>
            </a:r>
            <a:r>
              <a:rPr lang="tr-TR" sz="2400" u="sng" dirty="0"/>
              <a:t>açık yara, yırtık var ise su geçirmez sargı bezi </a:t>
            </a:r>
            <a:r>
              <a:rPr lang="tr-TR" sz="2400" u="sng" dirty="0" smtClean="0"/>
              <a:t>ile kapatılıp </a:t>
            </a:r>
            <a:r>
              <a:rPr lang="tr-TR" sz="2400" dirty="0"/>
              <a:t>sonra eldiven giyilmeli,</a:t>
            </a:r>
          </a:p>
          <a:p>
            <a:r>
              <a:rPr lang="tr-TR" sz="2400" dirty="0" smtClean="0"/>
              <a:t>	- </a:t>
            </a:r>
            <a:r>
              <a:rPr lang="tr-TR" sz="2400" dirty="0"/>
              <a:t>Kullanım sırasında </a:t>
            </a:r>
            <a:r>
              <a:rPr lang="tr-TR" sz="2400" u="sng" dirty="0"/>
              <a:t>aşırı şekilde kirlenir ya da </a:t>
            </a:r>
            <a:r>
              <a:rPr lang="tr-TR" sz="2400" u="sng" dirty="0" smtClean="0"/>
              <a:t>yırtılırsa değiştirilmeli</a:t>
            </a:r>
            <a:r>
              <a:rPr lang="tr-TR" sz="2400" u="sng" dirty="0"/>
              <a:t>,</a:t>
            </a:r>
          </a:p>
          <a:p>
            <a:r>
              <a:rPr lang="tr-TR" sz="2400" dirty="0" smtClean="0"/>
              <a:t>	- </a:t>
            </a:r>
            <a:r>
              <a:rPr lang="tr-TR" sz="2400" dirty="0"/>
              <a:t>Eldivenler </a:t>
            </a:r>
            <a:r>
              <a:rPr lang="tr-TR" sz="2400" u="sng" dirty="0"/>
              <a:t>yıkanmamalı ve dezenfekte edilmemeli,</a:t>
            </a:r>
          </a:p>
          <a:p>
            <a:r>
              <a:rPr lang="tr-TR" sz="2400" dirty="0" smtClean="0"/>
              <a:t>	- </a:t>
            </a:r>
            <a:r>
              <a:rPr lang="tr-TR" sz="2400" u="sng" dirty="0"/>
              <a:t>Eldivenli ellerle temiz alanlara dokunulmamalı</a:t>
            </a:r>
            <a:r>
              <a:rPr lang="tr-TR" sz="2400" dirty="0"/>
              <a:t>,</a:t>
            </a:r>
          </a:p>
          <a:p>
            <a:r>
              <a:rPr lang="tr-TR" sz="2400" dirty="0" smtClean="0"/>
              <a:t>	- </a:t>
            </a:r>
            <a:r>
              <a:rPr lang="tr-TR" sz="2400" u="sng" dirty="0"/>
              <a:t>Laboratuvar dışında kullanılmamalı</a:t>
            </a:r>
            <a:r>
              <a:rPr lang="tr-TR" sz="2400" dirty="0"/>
              <a:t>.</a:t>
            </a:r>
          </a:p>
        </p:txBody>
      </p:sp>
    </p:spTree>
    <p:extLst>
      <p:ext uri="{BB962C8B-B14F-4D97-AF65-F5344CB8AC3E}">
        <p14:creationId xmlns:p14="http://schemas.microsoft.com/office/powerpoint/2010/main" val="123422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9AABD9A-B4B0-4FBA-96E6-5257040322B2}"/>
              </a:ext>
            </a:extLst>
          </p:cNvPr>
          <p:cNvSpPr/>
          <p:nvPr/>
        </p:nvSpPr>
        <p:spPr>
          <a:xfrm>
            <a:off x="84841" y="504065"/>
            <a:ext cx="11236752" cy="4524315"/>
          </a:xfrm>
          <a:prstGeom prst="rect">
            <a:avLst/>
          </a:prstGeom>
        </p:spPr>
        <p:txBody>
          <a:bodyPr wrap="square">
            <a:spAutoFit/>
          </a:bodyPr>
          <a:lstStyle/>
          <a:p>
            <a:pPr algn="just"/>
            <a:r>
              <a:rPr lang="tr-TR" sz="2400" dirty="0">
                <a:latin typeface="Calibri" panose="020F0502020204030204" pitchFamily="34" charset="0"/>
              </a:rPr>
              <a:t>Laboratuvar çalışmaları sırasında doğru eldiven seçimi kadar, kullanım sonrası çıkarılması da </a:t>
            </a:r>
            <a:r>
              <a:rPr lang="tr-TR" sz="2400" dirty="0" smtClean="0">
                <a:latin typeface="Calibri" panose="020F0502020204030204" pitchFamily="34" charset="0"/>
              </a:rPr>
              <a:t>güvenlik önleminin </a:t>
            </a:r>
            <a:r>
              <a:rPr lang="tr-TR" sz="2400" dirty="0">
                <a:latin typeface="Calibri" panose="020F0502020204030204" pitchFamily="34" charset="0"/>
              </a:rPr>
              <a:t>önemli bir aşamasını </a:t>
            </a:r>
            <a:r>
              <a:rPr lang="tr-TR" sz="2400" dirty="0" smtClean="0">
                <a:latin typeface="Calibri" panose="020F0502020204030204" pitchFamily="34" charset="0"/>
              </a:rPr>
              <a:t>oluşturmaktadır. Bu </a:t>
            </a:r>
            <a:r>
              <a:rPr lang="tr-TR" sz="2400" dirty="0">
                <a:latin typeface="Calibri" panose="020F0502020204030204" pitchFamily="34" charset="0"/>
              </a:rPr>
              <a:t>aşamada aşağıdaki sıralama </a:t>
            </a:r>
            <a:r>
              <a:rPr lang="tr-TR" sz="2400" dirty="0" smtClean="0">
                <a:latin typeface="Calibri" panose="020F0502020204030204" pitchFamily="34" charset="0"/>
              </a:rPr>
              <a:t>göz önünde </a:t>
            </a:r>
            <a:r>
              <a:rPr lang="tr-TR" sz="2400" dirty="0">
                <a:latin typeface="Calibri" panose="020F0502020204030204" pitchFamily="34" charset="0"/>
              </a:rPr>
              <a:t>bulundurulmalıdır </a:t>
            </a:r>
            <a:r>
              <a:rPr lang="tr-TR" sz="2400" dirty="0" smtClean="0">
                <a:latin typeface="Calibri" panose="020F0502020204030204" pitchFamily="34" charset="0"/>
              </a:rPr>
              <a:t>;</a:t>
            </a:r>
            <a:endParaRPr lang="tr-TR" sz="2400" dirty="0">
              <a:latin typeface="Calibri" panose="020F0502020204030204" pitchFamily="34" charset="0"/>
            </a:endParaRPr>
          </a:p>
          <a:p>
            <a:pPr marL="900113" indent="-900113" algn="just"/>
            <a:r>
              <a:rPr lang="tr-TR" sz="2400" dirty="0" smtClean="0">
                <a:latin typeface="Calibri" panose="020F0502020204030204" pitchFamily="34" charset="0"/>
              </a:rPr>
              <a:t>	I</a:t>
            </a:r>
            <a:r>
              <a:rPr lang="tr-TR" sz="2400" dirty="0">
                <a:latin typeface="Calibri" panose="020F0502020204030204" pitchFamily="34" charset="0"/>
              </a:rPr>
              <a:t>. Birinci eldiveni ağız kısmından tutun, tersine çevirin ve aşağı doğru çekerek elinizden çıkarın.</a:t>
            </a:r>
          </a:p>
          <a:p>
            <a:pPr marL="900113" indent="-900113" algn="just"/>
            <a:r>
              <a:rPr lang="tr-TR" sz="2400" dirty="0" smtClean="0">
                <a:latin typeface="Calibri" panose="020F0502020204030204" pitchFamily="34" charset="0"/>
              </a:rPr>
              <a:t>	II</a:t>
            </a:r>
            <a:r>
              <a:rPr lang="tr-TR" sz="2400" dirty="0">
                <a:latin typeface="Calibri" panose="020F0502020204030204" pitchFamily="34" charset="0"/>
              </a:rPr>
              <a:t>. Çıkardığınız eldiveni diğer eldivenli elinizin içine yerleştirin. Elinizle diğer eldiveni ağız </a:t>
            </a:r>
            <a:r>
              <a:rPr lang="tr-TR" sz="2400" dirty="0" smtClean="0">
                <a:latin typeface="Calibri" panose="020F0502020204030204" pitchFamily="34" charset="0"/>
              </a:rPr>
              <a:t>kısmından tutun</a:t>
            </a:r>
            <a:r>
              <a:rPr lang="tr-TR" sz="2400" dirty="0">
                <a:latin typeface="Calibri" panose="020F0502020204030204" pitchFamily="34" charset="0"/>
              </a:rPr>
              <a:t>, tersine çevirin ve aşağı doğru çekerek elinizden çıkarın.</a:t>
            </a:r>
          </a:p>
          <a:p>
            <a:pPr marL="900113" indent="-900113" algn="just"/>
            <a:r>
              <a:rPr lang="tr-TR" sz="2400" dirty="0" smtClean="0">
                <a:latin typeface="Calibri" panose="020F0502020204030204" pitchFamily="34" charset="0"/>
              </a:rPr>
              <a:t>	III</a:t>
            </a:r>
            <a:r>
              <a:rPr lang="tr-TR" sz="2400" dirty="0">
                <a:latin typeface="Calibri" panose="020F0502020204030204" pitchFamily="34" charset="0"/>
              </a:rPr>
              <a:t>. Böylece ilk eldiven ikincinin içinde kalır.</a:t>
            </a:r>
          </a:p>
          <a:p>
            <a:pPr marL="900113" indent="-900113" algn="just"/>
            <a:r>
              <a:rPr lang="tr-TR" sz="2400" dirty="0" smtClean="0">
                <a:latin typeface="Calibri" panose="020F0502020204030204" pitchFamily="34" charset="0"/>
              </a:rPr>
              <a:t>	IV</a:t>
            </a:r>
            <a:r>
              <a:rPr lang="tr-TR" sz="2400" dirty="0">
                <a:latin typeface="Calibri" panose="020F0502020204030204" pitchFamily="34" charset="0"/>
              </a:rPr>
              <a:t>. İşlem bittikten sonra kullanım yerine bağlı olarak kimyasal madde veya tıbbi atık </a:t>
            </a:r>
            <a:r>
              <a:rPr lang="tr-TR" sz="2400" dirty="0" smtClean="0">
                <a:latin typeface="Calibri" panose="020F0502020204030204" pitchFamily="34" charset="0"/>
              </a:rPr>
              <a:t>olarak değerlendirilir</a:t>
            </a:r>
            <a:r>
              <a:rPr lang="tr-TR" sz="2400" dirty="0">
                <a:latin typeface="Calibri" panose="020F0502020204030204" pitchFamily="34" charset="0"/>
              </a:rPr>
              <a:t>.</a:t>
            </a:r>
          </a:p>
          <a:p>
            <a:pPr marL="900113" indent="-900113" algn="just"/>
            <a:r>
              <a:rPr lang="tr-TR" sz="2400" dirty="0" smtClean="0">
                <a:latin typeface="Calibri" panose="020F0502020204030204" pitchFamily="34" charset="0"/>
              </a:rPr>
              <a:t>	V</a:t>
            </a:r>
            <a:r>
              <a:rPr lang="tr-TR" sz="2400" dirty="0">
                <a:latin typeface="Calibri" panose="020F0502020204030204" pitchFamily="34" charset="0"/>
              </a:rPr>
              <a:t>. Eldiveni çıkardıktan sonra ellerinizi mutlaka yıkayın.</a:t>
            </a:r>
            <a:endParaRPr lang="tr-TR" sz="2400" dirty="0"/>
          </a:p>
        </p:txBody>
      </p:sp>
    </p:spTree>
    <p:extLst>
      <p:ext uri="{BB962C8B-B14F-4D97-AF65-F5344CB8AC3E}">
        <p14:creationId xmlns:p14="http://schemas.microsoft.com/office/powerpoint/2010/main" val="1093727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57E8C15E-0A62-41C5-A00B-67311ADF3507}"/>
              </a:ext>
            </a:extLst>
          </p:cNvPr>
          <p:cNvPicPr>
            <a:picLocks noChangeAspect="1"/>
          </p:cNvPicPr>
          <p:nvPr/>
        </p:nvPicPr>
        <p:blipFill>
          <a:blip r:embed="rId2"/>
          <a:stretch>
            <a:fillRect/>
          </a:stretch>
        </p:blipFill>
        <p:spPr>
          <a:xfrm>
            <a:off x="2655649" y="291830"/>
            <a:ext cx="6702359" cy="4513634"/>
          </a:xfrm>
          <a:prstGeom prst="rect">
            <a:avLst/>
          </a:prstGeom>
        </p:spPr>
      </p:pic>
      <p:sp>
        <p:nvSpPr>
          <p:cNvPr id="3" name="Dikdörtgen 2">
            <a:extLst>
              <a:ext uri="{FF2B5EF4-FFF2-40B4-BE49-F238E27FC236}">
                <a16:creationId xmlns:a16="http://schemas.microsoft.com/office/drawing/2014/main" id="{E63638CD-CB0A-4036-9AE8-2E0098DD5376}"/>
              </a:ext>
            </a:extLst>
          </p:cNvPr>
          <p:cNvSpPr/>
          <p:nvPr/>
        </p:nvSpPr>
        <p:spPr>
          <a:xfrm>
            <a:off x="2041151" y="5121773"/>
            <a:ext cx="9303829" cy="523220"/>
          </a:xfrm>
          <a:prstGeom prst="rect">
            <a:avLst/>
          </a:prstGeom>
        </p:spPr>
        <p:txBody>
          <a:bodyPr wrap="none">
            <a:spAutoFit/>
          </a:bodyPr>
          <a:lstStyle/>
          <a:p>
            <a:r>
              <a:rPr lang="tr-TR" sz="2800" dirty="0">
                <a:latin typeface="Calibri" panose="020F0502020204030204" pitchFamily="34" charset="0"/>
              </a:rPr>
              <a:t>Şekil 2. Kullanılmış bir eldivenin hijyen kurallarına göre çıkarılışı</a:t>
            </a:r>
            <a:endParaRPr lang="tr-TR" sz="2800" dirty="0"/>
          </a:p>
        </p:txBody>
      </p:sp>
    </p:spTree>
    <p:extLst>
      <p:ext uri="{BB962C8B-B14F-4D97-AF65-F5344CB8AC3E}">
        <p14:creationId xmlns:p14="http://schemas.microsoft.com/office/powerpoint/2010/main" val="247953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81919A4-52CB-4DE5-85B2-FFB97876404B}"/>
              </a:ext>
            </a:extLst>
          </p:cNvPr>
          <p:cNvSpPr/>
          <p:nvPr/>
        </p:nvSpPr>
        <p:spPr>
          <a:xfrm>
            <a:off x="455628" y="251697"/>
            <a:ext cx="10988512" cy="1569660"/>
          </a:xfrm>
          <a:prstGeom prst="rect">
            <a:avLst/>
          </a:prstGeom>
        </p:spPr>
        <p:txBody>
          <a:bodyPr wrap="square">
            <a:spAutoFit/>
          </a:bodyPr>
          <a:lstStyle/>
          <a:p>
            <a:pPr algn="just"/>
            <a:r>
              <a:rPr lang="tr-TR" sz="2400" b="1" dirty="0">
                <a:solidFill>
                  <a:srgbClr val="FF0000"/>
                </a:solidFill>
                <a:latin typeface="Calibri-Bold"/>
              </a:rPr>
              <a:t>Maske</a:t>
            </a:r>
            <a:r>
              <a:rPr lang="tr-TR" sz="2400" b="1" dirty="0">
                <a:latin typeface="Calibri-Bold"/>
              </a:rPr>
              <a:t> </a:t>
            </a:r>
            <a:r>
              <a:rPr lang="tr-TR" sz="2400" b="1" dirty="0">
                <a:solidFill>
                  <a:srgbClr val="FF0000"/>
                </a:solidFill>
                <a:latin typeface="Calibri-Bold"/>
              </a:rPr>
              <a:t>ve </a:t>
            </a:r>
            <a:r>
              <a:rPr lang="tr-TR" sz="2400" b="1" dirty="0" err="1">
                <a:solidFill>
                  <a:srgbClr val="FF0000"/>
                </a:solidFill>
                <a:latin typeface="Calibri-Bold"/>
              </a:rPr>
              <a:t>Respiratörler</a:t>
            </a:r>
            <a:endParaRPr lang="tr-TR" sz="2400" b="1" dirty="0">
              <a:solidFill>
                <a:srgbClr val="FF0000"/>
              </a:solidFill>
              <a:latin typeface="Calibri-Bold"/>
            </a:endParaRPr>
          </a:p>
          <a:p>
            <a:pPr algn="just"/>
            <a:r>
              <a:rPr lang="tr-TR" sz="2400" dirty="0">
                <a:latin typeface="Calibri" panose="020F0502020204030204" pitchFamily="34" charset="0"/>
              </a:rPr>
              <a:t>Maskeler sıçramalardan, </a:t>
            </a:r>
            <a:r>
              <a:rPr lang="tr-TR" sz="2400" dirty="0" err="1">
                <a:latin typeface="Calibri" panose="020F0502020204030204" pitchFamily="34" charset="0"/>
              </a:rPr>
              <a:t>aerosollerden</a:t>
            </a:r>
            <a:r>
              <a:rPr lang="tr-TR" sz="2400" dirty="0">
                <a:latin typeface="Calibri" panose="020F0502020204030204" pitchFamily="34" charset="0"/>
              </a:rPr>
              <a:t>, kimyasal </a:t>
            </a:r>
            <a:r>
              <a:rPr lang="tr-TR" sz="2400" dirty="0" err="1">
                <a:latin typeface="Calibri" panose="020F0502020204030204" pitchFamily="34" charset="0"/>
              </a:rPr>
              <a:t>maddegazlarından</a:t>
            </a:r>
            <a:r>
              <a:rPr lang="tr-TR" sz="2400" dirty="0">
                <a:latin typeface="Calibri" panose="020F0502020204030204" pitchFamily="34" charset="0"/>
              </a:rPr>
              <a:t> korunmak amacıyla kullanılan önemli bir kişisel koruyucu donanımdır. Bunlar genel olarak cerrahi maskeler ve </a:t>
            </a:r>
            <a:r>
              <a:rPr lang="tr-TR" sz="2400" dirty="0" err="1">
                <a:latin typeface="Calibri" panose="020F0502020204030204" pitchFamily="34" charset="0"/>
              </a:rPr>
              <a:t>respiratörler</a:t>
            </a:r>
            <a:r>
              <a:rPr lang="tr-TR" sz="2400" dirty="0">
                <a:latin typeface="Calibri" panose="020F0502020204030204" pitchFamily="34" charset="0"/>
              </a:rPr>
              <a:t> olmak üzere ikiye ayrılır.</a:t>
            </a:r>
            <a:endParaRPr lang="tr-TR" sz="2400" dirty="0"/>
          </a:p>
        </p:txBody>
      </p:sp>
      <p:pic>
        <p:nvPicPr>
          <p:cNvPr id="3" name="Resim 2">
            <a:extLst>
              <a:ext uri="{FF2B5EF4-FFF2-40B4-BE49-F238E27FC236}">
                <a16:creationId xmlns:a16="http://schemas.microsoft.com/office/drawing/2014/main" id="{236BE0E3-587D-4C8B-8995-9993CF2F5C69}"/>
              </a:ext>
            </a:extLst>
          </p:cNvPr>
          <p:cNvPicPr>
            <a:picLocks noChangeAspect="1"/>
          </p:cNvPicPr>
          <p:nvPr/>
        </p:nvPicPr>
        <p:blipFill>
          <a:blip r:embed="rId2"/>
          <a:stretch>
            <a:fillRect/>
          </a:stretch>
        </p:blipFill>
        <p:spPr>
          <a:xfrm>
            <a:off x="379367" y="2241373"/>
            <a:ext cx="3250800" cy="3246267"/>
          </a:xfrm>
          <a:prstGeom prst="rect">
            <a:avLst/>
          </a:prstGeom>
        </p:spPr>
      </p:pic>
      <p:pic>
        <p:nvPicPr>
          <p:cNvPr id="4" name="Resim 3">
            <a:extLst>
              <a:ext uri="{FF2B5EF4-FFF2-40B4-BE49-F238E27FC236}">
                <a16:creationId xmlns:a16="http://schemas.microsoft.com/office/drawing/2014/main" id="{929D88FD-0F81-459B-B3D9-395AA8E5F55E}"/>
              </a:ext>
            </a:extLst>
          </p:cNvPr>
          <p:cNvPicPr>
            <a:picLocks noChangeAspect="1"/>
          </p:cNvPicPr>
          <p:nvPr/>
        </p:nvPicPr>
        <p:blipFill>
          <a:blip r:embed="rId3"/>
          <a:stretch>
            <a:fillRect/>
          </a:stretch>
        </p:blipFill>
        <p:spPr>
          <a:xfrm>
            <a:off x="4390379" y="1821357"/>
            <a:ext cx="3586200" cy="3569601"/>
          </a:xfrm>
          <a:prstGeom prst="rect">
            <a:avLst/>
          </a:prstGeom>
        </p:spPr>
      </p:pic>
      <p:pic>
        <p:nvPicPr>
          <p:cNvPr id="5" name="Resim 4">
            <a:extLst>
              <a:ext uri="{FF2B5EF4-FFF2-40B4-BE49-F238E27FC236}">
                <a16:creationId xmlns:a16="http://schemas.microsoft.com/office/drawing/2014/main" id="{4E829D97-0448-4CA3-BBBC-56A1FCC89196}"/>
              </a:ext>
            </a:extLst>
          </p:cNvPr>
          <p:cNvPicPr>
            <a:picLocks noChangeAspect="1"/>
          </p:cNvPicPr>
          <p:nvPr/>
        </p:nvPicPr>
        <p:blipFill>
          <a:blip r:embed="rId4"/>
          <a:stretch>
            <a:fillRect/>
          </a:stretch>
        </p:blipFill>
        <p:spPr>
          <a:xfrm>
            <a:off x="7893516" y="1877975"/>
            <a:ext cx="4153800" cy="3609665"/>
          </a:xfrm>
          <a:prstGeom prst="rect">
            <a:avLst/>
          </a:prstGeom>
        </p:spPr>
      </p:pic>
      <p:sp>
        <p:nvSpPr>
          <p:cNvPr id="6" name="Dikdörtgen 5">
            <a:extLst>
              <a:ext uri="{FF2B5EF4-FFF2-40B4-BE49-F238E27FC236}">
                <a16:creationId xmlns:a16="http://schemas.microsoft.com/office/drawing/2014/main" id="{763B5AB5-41AA-4DA4-8845-51E1A3CAAABD}"/>
              </a:ext>
            </a:extLst>
          </p:cNvPr>
          <p:cNvSpPr/>
          <p:nvPr/>
        </p:nvSpPr>
        <p:spPr>
          <a:xfrm>
            <a:off x="379367" y="5832242"/>
            <a:ext cx="3003066" cy="369332"/>
          </a:xfrm>
          <a:prstGeom prst="rect">
            <a:avLst/>
          </a:prstGeom>
        </p:spPr>
        <p:txBody>
          <a:bodyPr wrap="none">
            <a:spAutoFit/>
          </a:bodyPr>
          <a:lstStyle/>
          <a:p>
            <a:r>
              <a:rPr lang="tr-TR" b="1" dirty="0">
                <a:latin typeface="Calibri-Bold"/>
              </a:rPr>
              <a:t>Şekil 3. Partikül </a:t>
            </a:r>
            <a:r>
              <a:rPr lang="tr-TR" b="1" dirty="0" err="1">
                <a:latin typeface="Calibri-Bold"/>
              </a:rPr>
              <a:t>Respiratörleri</a:t>
            </a:r>
            <a:endParaRPr lang="tr-TR" dirty="0"/>
          </a:p>
        </p:txBody>
      </p:sp>
      <p:sp>
        <p:nvSpPr>
          <p:cNvPr id="7" name="Dikdörtgen 6">
            <a:extLst>
              <a:ext uri="{FF2B5EF4-FFF2-40B4-BE49-F238E27FC236}">
                <a16:creationId xmlns:a16="http://schemas.microsoft.com/office/drawing/2014/main" id="{33785DC9-598A-4BCA-B788-2946D090CE53}"/>
              </a:ext>
            </a:extLst>
          </p:cNvPr>
          <p:cNvSpPr/>
          <p:nvPr/>
        </p:nvSpPr>
        <p:spPr>
          <a:xfrm>
            <a:off x="3929500" y="5832242"/>
            <a:ext cx="2857001" cy="646331"/>
          </a:xfrm>
          <a:prstGeom prst="rect">
            <a:avLst/>
          </a:prstGeom>
        </p:spPr>
        <p:txBody>
          <a:bodyPr wrap="none">
            <a:spAutoFit/>
          </a:bodyPr>
          <a:lstStyle/>
          <a:p>
            <a:r>
              <a:rPr lang="tr-TR" b="1" dirty="0">
                <a:latin typeface="Calibri-Bold"/>
              </a:rPr>
              <a:t>Şekil 4. Kimyasal Kartuşlu</a:t>
            </a:r>
          </a:p>
          <a:p>
            <a:r>
              <a:rPr lang="tr-TR" b="1" dirty="0">
                <a:latin typeface="Calibri-Bold"/>
              </a:rPr>
              <a:t>/Gaz Maskesi/</a:t>
            </a:r>
            <a:r>
              <a:rPr lang="tr-TR" b="1" dirty="0" err="1">
                <a:latin typeface="Calibri-Bold"/>
              </a:rPr>
              <a:t>Respiratörleri</a:t>
            </a:r>
            <a:endParaRPr lang="tr-TR" dirty="0"/>
          </a:p>
        </p:txBody>
      </p:sp>
      <p:sp>
        <p:nvSpPr>
          <p:cNvPr id="8" name="Dikdörtgen 7">
            <a:extLst>
              <a:ext uri="{FF2B5EF4-FFF2-40B4-BE49-F238E27FC236}">
                <a16:creationId xmlns:a16="http://schemas.microsoft.com/office/drawing/2014/main" id="{9B90E699-1A19-4D33-8096-8D35D30EB551}"/>
              </a:ext>
            </a:extLst>
          </p:cNvPr>
          <p:cNvSpPr/>
          <p:nvPr/>
        </p:nvSpPr>
        <p:spPr>
          <a:xfrm>
            <a:off x="7333568" y="5832242"/>
            <a:ext cx="4492127" cy="369332"/>
          </a:xfrm>
          <a:prstGeom prst="rect">
            <a:avLst/>
          </a:prstGeom>
        </p:spPr>
        <p:txBody>
          <a:bodyPr wrap="none">
            <a:spAutoFit/>
          </a:bodyPr>
          <a:lstStyle/>
          <a:p>
            <a:r>
              <a:rPr lang="tr-TR" b="1" dirty="0">
                <a:latin typeface="Calibri-Bold"/>
              </a:rPr>
              <a:t>Şekil 5. Elektrikli Hava Arındırıcı </a:t>
            </a:r>
            <a:r>
              <a:rPr lang="tr-TR" b="1" dirty="0" err="1">
                <a:latin typeface="Calibri-Bold"/>
              </a:rPr>
              <a:t>Respiratörler</a:t>
            </a:r>
            <a:endParaRPr lang="tr-TR" dirty="0"/>
          </a:p>
        </p:txBody>
      </p:sp>
    </p:spTree>
    <p:extLst>
      <p:ext uri="{BB962C8B-B14F-4D97-AF65-F5344CB8AC3E}">
        <p14:creationId xmlns:p14="http://schemas.microsoft.com/office/powerpoint/2010/main" val="3748066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2149FF88-C0DB-4D7E-9964-B7547CEB7AFB}"/>
              </a:ext>
            </a:extLst>
          </p:cNvPr>
          <p:cNvSpPr/>
          <p:nvPr/>
        </p:nvSpPr>
        <p:spPr>
          <a:xfrm>
            <a:off x="226243" y="279259"/>
            <a:ext cx="11708091" cy="2677656"/>
          </a:xfrm>
          <a:prstGeom prst="rect">
            <a:avLst/>
          </a:prstGeom>
        </p:spPr>
        <p:txBody>
          <a:bodyPr wrap="square">
            <a:spAutoFit/>
          </a:bodyPr>
          <a:lstStyle/>
          <a:p>
            <a:pPr algn="just"/>
            <a:r>
              <a:rPr lang="tr-TR" sz="2800" dirty="0" err="1">
                <a:latin typeface="Calibri" panose="020F0502020204030204" pitchFamily="34" charset="0"/>
              </a:rPr>
              <a:t>Respiratörlerin</a:t>
            </a:r>
            <a:r>
              <a:rPr lang="tr-TR" sz="2800" dirty="0">
                <a:latin typeface="Calibri" panose="020F0502020204030204" pitchFamily="34" charset="0"/>
              </a:rPr>
              <a:t> doğru takılması </a:t>
            </a:r>
            <a:r>
              <a:rPr lang="tr-TR" sz="2800" dirty="0" err="1">
                <a:latin typeface="Calibri" panose="020F0502020204030204" pitchFamily="34" charset="0"/>
              </a:rPr>
              <a:t>maruziyetten</a:t>
            </a:r>
            <a:r>
              <a:rPr lang="tr-TR" sz="2800" dirty="0">
                <a:latin typeface="Calibri" panose="020F0502020204030204" pitchFamily="34" charset="0"/>
              </a:rPr>
              <a:t> korunma açısından çok önemlidir. Maske iç kısmına dokunulmadan tek elle tutulmalı, iç kısmı aşağıya çevrildikten sonra burun ve ağzı tam kapatacak şekilde yerleştirilip başın arkasına esnek askılar diğer elle takılmalıdır (Şekil 6). Maskenin ağız ve burun kenarlarından tam olarak cilde temas etmesine dikkat edilmelidir. Daha sonra hava üflenerek</a:t>
            </a:r>
          </a:p>
          <a:p>
            <a:pPr algn="just"/>
            <a:r>
              <a:rPr lang="tr-TR" sz="2800" dirty="0">
                <a:latin typeface="Calibri" panose="020F0502020204030204" pitchFamily="34" charset="0"/>
              </a:rPr>
              <a:t>olası hava kaçakları kontrol edilmelidir.</a:t>
            </a:r>
            <a:endParaRPr lang="tr-TR" sz="2800" dirty="0"/>
          </a:p>
        </p:txBody>
      </p:sp>
      <p:pic>
        <p:nvPicPr>
          <p:cNvPr id="3" name="Resim 2">
            <a:extLst>
              <a:ext uri="{FF2B5EF4-FFF2-40B4-BE49-F238E27FC236}">
                <a16:creationId xmlns:a16="http://schemas.microsoft.com/office/drawing/2014/main" id="{F5F9A7C2-77F3-45F0-8AAC-FF5EE62E877B}"/>
              </a:ext>
            </a:extLst>
          </p:cNvPr>
          <p:cNvPicPr>
            <a:picLocks noChangeAspect="1"/>
          </p:cNvPicPr>
          <p:nvPr/>
        </p:nvPicPr>
        <p:blipFill>
          <a:blip r:embed="rId2"/>
          <a:stretch>
            <a:fillRect/>
          </a:stretch>
        </p:blipFill>
        <p:spPr>
          <a:xfrm>
            <a:off x="3467065" y="3116483"/>
            <a:ext cx="5226446" cy="2575874"/>
          </a:xfrm>
          <a:prstGeom prst="rect">
            <a:avLst/>
          </a:prstGeom>
        </p:spPr>
      </p:pic>
      <p:sp>
        <p:nvSpPr>
          <p:cNvPr id="4" name="Dikdörtgen 3">
            <a:extLst>
              <a:ext uri="{FF2B5EF4-FFF2-40B4-BE49-F238E27FC236}">
                <a16:creationId xmlns:a16="http://schemas.microsoft.com/office/drawing/2014/main" id="{BF1B8444-07C1-4A47-A55B-4035FA9E91B2}"/>
              </a:ext>
            </a:extLst>
          </p:cNvPr>
          <p:cNvSpPr/>
          <p:nvPr/>
        </p:nvSpPr>
        <p:spPr>
          <a:xfrm>
            <a:off x="3981732" y="5851925"/>
            <a:ext cx="4197111" cy="523220"/>
          </a:xfrm>
          <a:prstGeom prst="rect">
            <a:avLst/>
          </a:prstGeom>
        </p:spPr>
        <p:txBody>
          <a:bodyPr wrap="none">
            <a:spAutoFit/>
          </a:bodyPr>
          <a:lstStyle/>
          <a:p>
            <a:r>
              <a:rPr lang="tr-TR" sz="2800" dirty="0">
                <a:latin typeface="Calibri" panose="020F0502020204030204" pitchFamily="34" charset="0"/>
              </a:rPr>
              <a:t>Şekil 6. Doğru maske takılışı</a:t>
            </a:r>
            <a:endParaRPr lang="tr-TR" sz="2800" dirty="0"/>
          </a:p>
        </p:txBody>
      </p:sp>
    </p:spTree>
    <p:extLst>
      <p:ext uri="{BB962C8B-B14F-4D97-AF65-F5344CB8AC3E}">
        <p14:creationId xmlns:p14="http://schemas.microsoft.com/office/powerpoint/2010/main" val="223745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C7D87707-FB68-48A5-8E1B-7E94F0514A0C}"/>
              </a:ext>
            </a:extLst>
          </p:cNvPr>
          <p:cNvSpPr/>
          <p:nvPr/>
        </p:nvSpPr>
        <p:spPr>
          <a:xfrm>
            <a:off x="377071" y="320457"/>
            <a:ext cx="11397007" cy="2677656"/>
          </a:xfrm>
          <a:prstGeom prst="rect">
            <a:avLst/>
          </a:prstGeom>
        </p:spPr>
        <p:txBody>
          <a:bodyPr wrap="square">
            <a:spAutoFit/>
          </a:bodyPr>
          <a:lstStyle/>
          <a:p>
            <a:pPr algn="just"/>
            <a:r>
              <a:rPr lang="tr-TR" sz="2800" b="1" u="sng" dirty="0" smtClean="0">
                <a:solidFill>
                  <a:srgbClr val="FF0000"/>
                </a:solidFill>
              </a:rPr>
              <a:t>Yüz ve göz koruyucuları</a:t>
            </a:r>
          </a:p>
          <a:p>
            <a:pPr algn="just"/>
            <a:r>
              <a:rPr lang="tr-TR" sz="2800" dirty="0" smtClean="0"/>
              <a:t>Laboratuvarlar</a:t>
            </a:r>
            <a:r>
              <a:rPr lang="en-US" sz="2800" dirty="0" smtClean="0"/>
              <a:t>;</a:t>
            </a:r>
            <a:r>
              <a:rPr lang="tr-TR" sz="2800" dirty="0" smtClean="0"/>
              <a:t> </a:t>
            </a:r>
            <a:r>
              <a:rPr lang="tr-TR" sz="2800" dirty="0" smtClean="0"/>
              <a:t>biyolojik, kimyasal, mekanik ve radyasyon kaynaklı ve buhar, sıvı, gaz ve yüksek sıcaklık gibi tehlikelerin bulunduğu ortamlardır. En hassas ve </a:t>
            </a:r>
            <a:r>
              <a:rPr lang="tr-TR" sz="2800" dirty="0" smtClean="0"/>
              <a:t>farklı </a:t>
            </a:r>
            <a:r>
              <a:rPr lang="tr-TR" sz="2800" dirty="0" smtClean="0"/>
              <a:t>özelliğe sahip en önemli güvenlik ürünü yüz ve göz koruyucularıdır. </a:t>
            </a:r>
            <a:r>
              <a:rPr lang="en-US" sz="2800" dirty="0" smtClean="0"/>
              <a:t>Bu </a:t>
            </a:r>
            <a:r>
              <a:rPr lang="en-US" sz="2800" dirty="0" err="1" smtClean="0"/>
              <a:t>tür</a:t>
            </a:r>
            <a:r>
              <a:rPr lang="en-US" sz="2800" dirty="0" smtClean="0"/>
              <a:t> </a:t>
            </a:r>
            <a:r>
              <a:rPr lang="tr-TR" sz="2800" dirty="0" smtClean="0"/>
              <a:t>koruyucu </a:t>
            </a:r>
            <a:r>
              <a:rPr lang="tr-TR" sz="2800" dirty="0" smtClean="0"/>
              <a:t>araçlar biyolojik ve </a:t>
            </a:r>
            <a:r>
              <a:rPr lang="tr-TR" sz="2800" dirty="0" smtClean="0"/>
              <a:t>kimyasal</a:t>
            </a:r>
            <a:r>
              <a:rPr lang="en-US" sz="2800" dirty="0" smtClean="0"/>
              <a:t> </a:t>
            </a:r>
            <a:r>
              <a:rPr lang="tr-TR" sz="2800" dirty="0" smtClean="0"/>
              <a:t>maddelere</a:t>
            </a:r>
            <a:r>
              <a:rPr lang="tr-TR" sz="2800" dirty="0" smtClean="0"/>
              <a:t>, </a:t>
            </a:r>
            <a:r>
              <a:rPr lang="tr-TR" sz="2800" dirty="0" err="1" smtClean="0"/>
              <a:t>travmatik</a:t>
            </a:r>
            <a:r>
              <a:rPr lang="tr-TR" sz="2800" dirty="0" smtClean="0"/>
              <a:t> zedelenmelere karşı bariyer oluştururlar.</a:t>
            </a:r>
            <a:endParaRPr lang="tr-TR" sz="2800" dirty="0"/>
          </a:p>
        </p:txBody>
      </p:sp>
      <p:pic>
        <p:nvPicPr>
          <p:cNvPr id="3" name="Resim 2">
            <a:extLst>
              <a:ext uri="{FF2B5EF4-FFF2-40B4-BE49-F238E27FC236}">
                <a16:creationId xmlns:a16="http://schemas.microsoft.com/office/drawing/2014/main" id="{F047788F-7C23-4126-9489-A933A7765E9C}"/>
              </a:ext>
            </a:extLst>
          </p:cNvPr>
          <p:cNvPicPr>
            <a:picLocks noChangeAspect="1"/>
          </p:cNvPicPr>
          <p:nvPr/>
        </p:nvPicPr>
        <p:blipFill rotWithShape="1">
          <a:blip r:embed="rId2"/>
          <a:srcRect l="2038" t="35786" r="-2038" b="-35786"/>
          <a:stretch/>
        </p:blipFill>
        <p:spPr>
          <a:xfrm>
            <a:off x="5984021" y="3635739"/>
            <a:ext cx="5552387" cy="3108543"/>
          </a:xfrm>
          <a:prstGeom prst="rect">
            <a:avLst/>
          </a:prstGeom>
        </p:spPr>
      </p:pic>
      <p:pic>
        <p:nvPicPr>
          <p:cNvPr id="5" name="Resim 4">
            <a:extLst>
              <a:ext uri="{FF2B5EF4-FFF2-40B4-BE49-F238E27FC236}">
                <a16:creationId xmlns:a16="http://schemas.microsoft.com/office/drawing/2014/main" id="{BE525781-1ECB-4ED0-8511-5E55EFD0A709}"/>
              </a:ext>
            </a:extLst>
          </p:cNvPr>
          <p:cNvPicPr>
            <a:picLocks noChangeAspect="1"/>
          </p:cNvPicPr>
          <p:nvPr/>
        </p:nvPicPr>
        <p:blipFill rotWithShape="1">
          <a:blip r:embed="rId2"/>
          <a:srcRect l="4440" t="-17608" r="-4440" b="69720"/>
          <a:stretch/>
        </p:blipFill>
        <p:spPr>
          <a:xfrm>
            <a:off x="1395315" y="3304861"/>
            <a:ext cx="3570462" cy="2297796"/>
          </a:xfrm>
          <a:prstGeom prst="rect">
            <a:avLst/>
          </a:prstGeom>
        </p:spPr>
      </p:pic>
      <p:sp>
        <p:nvSpPr>
          <p:cNvPr id="6" name="Dikdörtgen 5">
            <a:extLst>
              <a:ext uri="{FF2B5EF4-FFF2-40B4-BE49-F238E27FC236}">
                <a16:creationId xmlns:a16="http://schemas.microsoft.com/office/drawing/2014/main" id="{D1EE5D0E-9C56-4085-B859-542358C56DB0}"/>
              </a:ext>
            </a:extLst>
          </p:cNvPr>
          <p:cNvSpPr/>
          <p:nvPr/>
        </p:nvSpPr>
        <p:spPr>
          <a:xfrm>
            <a:off x="4066049" y="5809396"/>
            <a:ext cx="4019049" cy="461665"/>
          </a:xfrm>
          <a:prstGeom prst="rect">
            <a:avLst/>
          </a:prstGeom>
        </p:spPr>
        <p:txBody>
          <a:bodyPr wrap="none">
            <a:spAutoFit/>
          </a:bodyPr>
          <a:lstStyle/>
          <a:p>
            <a:r>
              <a:rPr lang="tr-TR" sz="2400" dirty="0">
                <a:latin typeface="Calibri" panose="020F0502020204030204" pitchFamily="34" charset="0"/>
              </a:rPr>
              <a:t>Şekil 7. Yüz ve göz koruyucuları</a:t>
            </a:r>
            <a:endParaRPr lang="tr-TR" sz="2400" dirty="0"/>
          </a:p>
        </p:txBody>
      </p:sp>
    </p:spTree>
    <p:extLst>
      <p:ext uri="{BB962C8B-B14F-4D97-AF65-F5344CB8AC3E}">
        <p14:creationId xmlns:p14="http://schemas.microsoft.com/office/powerpoint/2010/main" val="810612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BCED5C9B-C260-44B6-829D-CA9609BDA070}"/>
              </a:ext>
            </a:extLst>
          </p:cNvPr>
          <p:cNvSpPr/>
          <p:nvPr/>
        </p:nvSpPr>
        <p:spPr>
          <a:xfrm>
            <a:off x="367644" y="392380"/>
            <a:ext cx="11538409" cy="2677656"/>
          </a:xfrm>
          <a:prstGeom prst="rect">
            <a:avLst/>
          </a:prstGeom>
        </p:spPr>
        <p:txBody>
          <a:bodyPr wrap="square">
            <a:spAutoFit/>
          </a:bodyPr>
          <a:lstStyle/>
          <a:p>
            <a:pPr algn="just"/>
            <a:r>
              <a:rPr lang="tr-TR" sz="2800" b="1" u="sng" dirty="0">
                <a:solidFill>
                  <a:srgbClr val="FF0000"/>
                </a:solidFill>
              </a:rPr>
              <a:t>Kişisel koruyucu donanım giyme ve çıkarma</a:t>
            </a:r>
          </a:p>
          <a:p>
            <a:pPr algn="just"/>
            <a:r>
              <a:rPr lang="tr-TR" sz="2800" dirty="0"/>
              <a:t>Laboratuvarlarda önlük, koruma gözlüğü </a:t>
            </a:r>
            <a:r>
              <a:rPr lang="tr-TR" sz="2800" dirty="0" smtClean="0"/>
              <a:t>başta </a:t>
            </a:r>
            <a:r>
              <a:rPr lang="tr-TR" sz="2800" dirty="0"/>
              <a:t>olmak üzere yapılan işe uygun </a:t>
            </a:r>
            <a:r>
              <a:rPr lang="tr-TR" sz="2800" dirty="0" err="1"/>
              <a:t>KKD’lerin</a:t>
            </a:r>
            <a:r>
              <a:rPr lang="tr-TR" sz="2800" dirty="0"/>
              <a:t> kullanılması zorunludur. </a:t>
            </a:r>
            <a:r>
              <a:rPr lang="tr-TR" sz="2800" dirty="0" err="1"/>
              <a:t>KKD’lerin</a:t>
            </a:r>
            <a:r>
              <a:rPr lang="tr-TR" sz="2800" dirty="0"/>
              <a:t> giyilme ve çıkarılma sıralamasına da dikkat etmek gerekir. </a:t>
            </a:r>
            <a:r>
              <a:rPr lang="tr-TR" sz="2800" dirty="0" smtClean="0"/>
              <a:t>Ofis</a:t>
            </a:r>
            <a:r>
              <a:rPr lang="tr-TR" sz="2800" dirty="0"/>
              <a:t>, kafeterya, çay ocağı gibi alanlara </a:t>
            </a:r>
            <a:r>
              <a:rPr lang="tr-TR" sz="2800" dirty="0" err="1"/>
              <a:t>KKD’lerle</a:t>
            </a:r>
            <a:r>
              <a:rPr lang="tr-TR" sz="2800" dirty="0"/>
              <a:t> dolaşmak biyolojik veya kimyasal madde bulaşın yayılma tehlikesi açısından uygun değildir.</a:t>
            </a:r>
          </a:p>
        </p:txBody>
      </p:sp>
    </p:spTree>
    <p:extLst>
      <p:ext uri="{BB962C8B-B14F-4D97-AF65-F5344CB8AC3E}">
        <p14:creationId xmlns:p14="http://schemas.microsoft.com/office/powerpoint/2010/main" val="455955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1431FF28-D676-46F4-B082-4187FB20FD9C}"/>
              </a:ext>
            </a:extLst>
          </p:cNvPr>
          <p:cNvPicPr>
            <a:picLocks noChangeAspect="1"/>
          </p:cNvPicPr>
          <p:nvPr/>
        </p:nvPicPr>
        <p:blipFill>
          <a:blip r:embed="rId3"/>
          <a:stretch>
            <a:fillRect/>
          </a:stretch>
        </p:blipFill>
        <p:spPr>
          <a:xfrm>
            <a:off x="960579" y="380414"/>
            <a:ext cx="4138368" cy="5552388"/>
          </a:xfrm>
          <a:prstGeom prst="rect">
            <a:avLst/>
          </a:prstGeom>
        </p:spPr>
      </p:pic>
      <p:pic>
        <p:nvPicPr>
          <p:cNvPr id="3" name="Resim 2">
            <a:extLst>
              <a:ext uri="{FF2B5EF4-FFF2-40B4-BE49-F238E27FC236}">
                <a16:creationId xmlns:a16="http://schemas.microsoft.com/office/drawing/2014/main" id="{CB8D3AB3-8697-4CE2-93E4-F109861130AB}"/>
              </a:ext>
            </a:extLst>
          </p:cNvPr>
          <p:cNvPicPr>
            <a:picLocks noChangeAspect="1"/>
          </p:cNvPicPr>
          <p:nvPr/>
        </p:nvPicPr>
        <p:blipFill>
          <a:blip r:embed="rId4"/>
          <a:stretch>
            <a:fillRect/>
          </a:stretch>
        </p:blipFill>
        <p:spPr>
          <a:xfrm>
            <a:off x="5845511" y="251302"/>
            <a:ext cx="4305248" cy="5241303"/>
          </a:xfrm>
          <a:prstGeom prst="rect">
            <a:avLst/>
          </a:prstGeom>
        </p:spPr>
      </p:pic>
      <p:sp>
        <p:nvSpPr>
          <p:cNvPr id="4" name="Dikdörtgen 3">
            <a:extLst>
              <a:ext uri="{FF2B5EF4-FFF2-40B4-BE49-F238E27FC236}">
                <a16:creationId xmlns:a16="http://schemas.microsoft.com/office/drawing/2014/main" id="{0FF605E3-770B-475B-9CA2-DD3F2A27E2AB}"/>
              </a:ext>
            </a:extLst>
          </p:cNvPr>
          <p:cNvSpPr/>
          <p:nvPr/>
        </p:nvSpPr>
        <p:spPr>
          <a:xfrm>
            <a:off x="2282519" y="5837863"/>
            <a:ext cx="7868240" cy="800219"/>
          </a:xfrm>
          <a:prstGeom prst="rect">
            <a:avLst/>
          </a:prstGeom>
        </p:spPr>
        <p:txBody>
          <a:bodyPr wrap="square">
            <a:spAutoFit/>
          </a:bodyPr>
          <a:lstStyle/>
          <a:p>
            <a:r>
              <a:rPr lang="tr-TR" sz="2800" b="1" dirty="0">
                <a:solidFill>
                  <a:srgbClr val="0066FF"/>
                </a:solidFill>
              </a:rPr>
              <a:t>Şekil 8. </a:t>
            </a:r>
            <a:r>
              <a:rPr lang="tr-TR" sz="2800" dirty="0">
                <a:solidFill>
                  <a:srgbClr val="000000"/>
                </a:solidFill>
              </a:rPr>
              <a:t>KKD giyme sırası (a) ve çıkarma sırası </a:t>
            </a:r>
            <a:r>
              <a:rPr lang="tr-TR" sz="2800" dirty="0">
                <a:solidFill>
                  <a:srgbClr val="000000"/>
                </a:solidFill>
                <a:latin typeface="TimesNewRomanPSMT"/>
              </a:rPr>
              <a:t>(b) </a:t>
            </a:r>
          </a:p>
          <a:p>
            <a:endParaRPr lang="tr-TR" dirty="0"/>
          </a:p>
        </p:txBody>
      </p:sp>
    </p:spTree>
    <p:extLst>
      <p:ext uri="{BB962C8B-B14F-4D97-AF65-F5344CB8AC3E}">
        <p14:creationId xmlns:p14="http://schemas.microsoft.com/office/powerpoint/2010/main" val="3041742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1258840E-499C-4ACA-B749-E1DCEB69BF52}"/>
              </a:ext>
            </a:extLst>
          </p:cNvPr>
          <p:cNvSpPr/>
          <p:nvPr/>
        </p:nvSpPr>
        <p:spPr>
          <a:xfrm>
            <a:off x="301658" y="625148"/>
            <a:ext cx="10906812" cy="4893647"/>
          </a:xfrm>
          <a:prstGeom prst="rect">
            <a:avLst/>
          </a:prstGeom>
        </p:spPr>
        <p:txBody>
          <a:bodyPr wrap="square">
            <a:spAutoFit/>
          </a:bodyPr>
          <a:lstStyle/>
          <a:p>
            <a:pPr algn="just"/>
            <a:r>
              <a:rPr lang="tr-TR" sz="2400" b="1" u="sng" dirty="0">
                <a:solidFill>
                  <a:srgbClr val="FF0000"/>
                </a:solidFill>
              </a:rPr>
              <a:t>İşitme koruyucular</a:t>
            </a:r>
          </a:p>
          <a:p>
            <a:pPr algn="just"/>
            <a:r>
              <a:rPr lang="tr-TR" sz="2400" dirty="0"/>
              <a:t>Sürekli olarak yüksek düzeyde gürültüye maruz kalınması çalışanların işitme sistemi içindeki dokularının zarar görmesine bu da işitme kayıplarına neden olabilmektedir. Bunun yanı sıra gürültünün insan bedeni üzerinde yüksek kan basıncı, uykusuzluk, kalp düzensizlikleri, kas gerilmeleri gibi birtakım sağlık etkileri olabilmektedir. Sinirlilik, dikkatsizlik, isteksizlik, endişe ve gerginlik, verimsiz çalışmaya neden olarak çalışanların yaşam kalitesini etkileyebilmektedir. </a:t>
            </a:r>
            <a:endParaRPr lang="tr-TR" sz="2400" dirty="0" smtClean="0"/>
          </a:p>
          <a:p>
            <a:pPr algn="just"/>
            <a:r>
              <a:rPr lang="tr-TR" sz="2400" dirty="0" smtClean="0"/>
              <a:t>Çalışanların </a:t>
            </a:r>
            <a:r>
              <a:rPr lang="tr-TR" sz="2400" dirty="0"/>
              <a:t>gürültüye </a:t>
            </a:r>
            <a:r>
              <a:rPr lang="tr-TR" sz="2400" dirty="0" err="1"/>
              <a:t>maruziyetleri</a:t>
            </a:r>
            <a:r>
              <a:rPr lang="tr-TR" sz="2400" dirty="0"/>
              <a:t> </a:t>
            </a:r>
            <a:r>
              <a:rPr lang="tr-TR" sz="2400" dirty="0" smtClean="0"/>
              <a:t>sonucunda;</a:t>
            </a:r>
          </a:p>
          <a:p>
            <a:pPr algn="just"/>
            <a:r>
              <a:rPr lang="tr-TR" sz="2400" dirty="0" smtClean="0"/>
              <a:t>	- İşitme </a:t>
            </a:r>
            <a:r>
              <a:rPr lang="tr-TR" sz="2400" dirty="0"/>
              <a:t>kaybı yaşadıkları, </a:t>
            </a:r>
          </a:p>
          <a:p>
            <a:pPr algn="just"/>
            <a:r>
              <a:rPr lang="tr-TR" sz="2400" dirty="0" smtClean="0"/>
              <a:t>	-</a:t>
            </a:r>
            <a:r>
              <a:rPr lang="tr-TR" sz="2400" dirty="0"/>
              <a:t>Kulak içerisinde sürekli uğultu ve garip sesler, </a:t>
            </a:r>
          </a:p>
          <a:p>
            <a:pPr algn="just"/>
            <a:r>
              <a:rPr lang="tr-TR" sz="2400" dirty="0" smtClean="0"/>
              <a:t>	-</a:t>
            </a:r>
            <a:r>
              <a:rPr lang="tr-TR" sz="2400" dirty="0"/>
              <a:t>Yüksek ya da düşük düzeyli sesleri duyamama, </a:t>
            </a:r>
          </a:p>
          <a:p>
            <a:pPr marL="900113" indent="-900113" algn="just"/>
            <a:r>
              <a:rPr lang="tr-TR" sz="2400" dirty="0" smtClean="0"/>
              <a:t>	-</a:t>
            </a:r>
            <a:r>
              <a:rPr lang="tr-TR" sz="2400" dirty="0"/>
              <a:t>Konuşulanları duymada ve anlamada zorluk gibi belirtilerden anlaşılabilmektedir. </a:t>
            </a:r>
          </a:p>
        </p:txBody>
      </p:sp>
    </p:spTree>
    <p:extLst>
      <p:ext uri="{BB962C8B-B14F-4D97-AF65-F5344CB8AC3E}">
        <p14:creationId xmlns:p14="http://schemas.microsoft.com/office/powerpoint/2010/main" val="3113933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CFC41E9-0243-4D76-AA25-BD94C7BD3233}"/>
              </a:ext>
            </a:extLst>
          </p:cNvPr>
          <p:cNvSpPr/>
          <p:nvPr/>
        </p:nvSpPr>
        <p:spPr>
          <a:xfrm>
            <a:off x="2708635" y="485183"/>
            <a:ext cx="6096000" cy="1569660"/>
          </a:xfrm>
          <a:prstGeom prst="rect">
            <a:avLst/>
          </a:prstGeom>
        </p:spPr>
        <p:txBody>
          <a:bodyPr>
            <a:spAutoFit/>
          </a:bodyPr>
          <a:lstStyle/>
          <a:p>
            <a:r>
              <a:rPr lang="tr-TR" sz="2400" b="1" u="sng" dirty="0"/>
              <a:t>İşitme koruyucuları; </a:t>
            </a:r>
          </a:p>
          <a:p>
            <a:r>
              <a:rPr lang="tr-TR" sz="2400" dirty="0"/>
              <a:t>-Kulak tıkaçları, </a:t>
            </a:r>
          </a:p>
          <a:p>
            <a:r>
              <a:rPr lang="tr-TR" sz="2400" dirty="0"/>
              <a:t>-Kulaklıklar, </a:t>
            </a:r>
          </a:p>
          <a:p>
            <a:r>
              <a:rPr lang="tr-TR" sz="2400" dirty="0"/>
              <a:t>-Barete takılabilir kulaklıklar </a:t>
            </a:r>
          </a:p>
        </p:txBody>
      </p:sp>
      <p:pic>
        <p:nvPicPr>
          <p:cNvPr id="3" name="Resim 2">
            <a:extLst>
              <a:ext uri="{FF2B5EF4-FFF2-40B4-BE49-F238E27FC236}">
                <a16:creationId xmlns:a16="http://schemas.microsoft.com/office/drawing/2014/main" id="{C83EE1EE-3666-4338-9BED-F47E13CE5BA8}"/>
              </a:ext>
            </a:extLst>
          </p:cNvPr>
          <p:cNvPicPr>
            <a:picLocks noChangeAspect="1"/>
          </p:cNvPicPr>
          <p:nvPr/>
        </p:nvPicPr>
        <p:blipFill>
          <a:blip r:embed="rId2"/>
          <a:stretch>
            <a:fillRect/>
          </a:stretch>
        </p:blipFill>
        <p:spPr>
          <a:xfrm>
            <a:off x="304593" y="2839728"/>
            <a:ext cx="2012400" cy="1830067"/>
          </a:xfrm>
          <a:prstGeom prst="rect">
            <a:avLst/>
          </a:prstGeom>
        </p:spPr>
      </p:pic>
      <p:sp>
        <p:nvSpPr>
          <p:cNvPr id="5" name="Dikdörtgen 4">
            <a:extLst>
              <a:ext uri="{FF2B5EF4-FFF2-40B4-BE49-F238E27FC236}">
                <a16:creationId xmlns:a16="http://schemas.microsoft.com/office/drawing/2014/main" id="{F1E7AF88-0522-4FE7-ADDE-6A471A3D4622}"/>
              </a:ext>
            </a:extLst>
          </p:cNvPr>
          <p:cNvSpPr/>
          <p:nvPr/>
        </p:nvSpPr>
        <p:spPr>
          <a:xfrm>
            <a:off x="116556" y="5341804"/>
            <a:ext cx="2388474" cy="646331"/>
          </a:xfrm>
          <a:prstGeom prst="rect">
            <a:avLst/>
          </a:prstGeom>
        </p:spPr>
        <p:txBody>
          <a:bodyPr wrap="none">
            <a:spAutoFit/>
          </a:bodyPr>
          <a:lstStyle/>
          <a:p>
            <a:r>
              <a:rPr lang="tr-TR" b="1" dirty="0">
                <a:solidFill>
                  <a:srgbClr val="0F243E"/>
                </a:solidFill>
                <a:latin typeface="Calibri-Bold"/>
              </a:rPr>
              <a:t>Şekil 9. Tek kullanımlık </a:t>
            </a:r>
          </a:p>
          <a:p>
            <a:r>
              <a:rPr lang="tr-TR" b="1" dirty="0">
                <a:solidFill>
                  <a:srgbClr val="0F243E"/>
                </a:solidFill>
                <a:latin typeface="Calibri-Bold"/>
              </a:rPr>
              <a:t>kulak tıkaçları</a:t>
            </a:r>
            <a:endParaRPr lang="tr-TR" dirty="0"/>
          </a:p>
        </p:txBody>
      </p:sp>
      <p:pic>
        <p:nvPicPr>
          <p:cNvPr id="6" name="Resim 5">
            <a:extLst>
              <a:ext uri="{FF2B5EF4-FFF2-40B4-BE49-F238E27FC236}">
                <a16:creationId xmlns:a16="http://schemas.microsoft.com/office/drawing/2014/main" id="{4B7DC81B-E252-4782-B648-B9F887E0C5B7}"/>
              </a:ext>
            </a:extLst>
          </p:cNvPr>
          <p:cNvPicPr>
            <a:picLocks noChangeAspect="1"/>
          </p:cNvPicPr>
          <p:nvPr/>
        </p:nvPicPr>
        <p:blipFill>
          <a:blip r:embed="rId3"/>
          <a:stretch>
            <a:fillRect/>
          </a:stretch>
        </p:blipFill>
        <p:spPr>
          <a:xfrm>
            <a:off x="3171753" y="2667786"/>
            <a:ext cx="2425200" cy="2334467"/>
          </a:xfrm>
          <a:prstGeom prst="rect">
            <a:avLst/>
          </a:prstGeom>
        </p:spPr>
      </p:pic>
      <p:sp>
        <p:nvSpPr>
          <p:cNvPr id="7" name="Dikdörtgen 6">
            <a:extLst>
              <a:ext uri="{FF2B5EF4-FFF2-40B4-BE49-F238E27FC236}">
                <a16:creationId xmlns:a16="http://schemas.microsoft.com/office/drawing/2014/main" id="{B1378A37-E036-45D3-874F-EF230F60D0DC}"/>
              </a:ext>
            </a:extLst>
          </p:cNvPr>
          <p:cNvSpPr/>
          <p:nvPr/>
        </p:nvSpPr>
        <p:spPr>
          <a:xfrm>
            <a:off x="3112401" y="5341803"/>
            <a:ext cx="2910797" cy="646331"/>
          </a:xfrm>
          <a:prstGeom prst="rect">
            <a:avLst/>
          </a:prstGeom>
        </p:spPr>
        <p:txBody>
          <a:bodyPr wrap="none">
            <a:spAutoFit/>
          </a:bodyPr>
          <a:lstStyle/>
          <a:p>
            <a:r>
              <a:rPr lang="tr-TR" b="1" dirty="0">
                <a:solidFill>
                  <a:srgbClr val="0F243E"/>
                </a:solidFill>
                <a:latin typeface="Calibri-Bold"/>
              </a:rPr>
              <a:t>Şekil 10. Tekrar kullanılabilir </a:t>
            </a:r>
          </a:p>
          <a:p>
            <a:r>
              <a:rPr lang="tr-TR" b="1" dirty="0">
                <a:solidFill>
                  <a:srgbClr val="0F243E"/>
                </a:solidFill>
                <a:latin typeface="Calibri-Bold"/>
              </a:rPr>
              <a:t>kulak tıkaçları</a:t>
            </a:r>
            <a:endParaRPr lang="tr-TR" dirty="0"/>
          </a:p>
        </p:txBody>
      </p:sp>
      <p:pic>
        <p:nvPicPr>
          <p:cNvPr id="8" name="Resim 7">
            <a:extLst>
              <a:ext uri="{FF2B5EF4-FFF2-40B4-BE49-F238E27FC236}">
                <a16:creationId xmlns:a16="http://schemas.microsoft.com/office/drawing/2014/main" id="{F8457986-3393-461C-9FE0-F963DE60440A}"/>
              </a:ext>
            </a:extLst>
          </p:cNvPr>
          <p:cNvPicPr>
            <a:picLocks noChangeAspect="1"/>
          </p:cNvPicPr>
          <p:nvPr/>
        </p:nvPicPr>
        <p:blipFill>
          <a:blip r:embed="rId4"/>
          <a:stretch>
            <a:fillRect/>
          </a:stretch>
        </p:blipFill>
        <p:spPr>
          <a:xfrm>
            <a:off x="6451713" y="2674827"/>
            <a:ext cx="1909200" cy="2159867"/>
          </a:xfrm>
          <a:prstGeom prst="rect">
            <a:avLst/>
          </a:prstGeom>
        </p:spPr>
      </p:pic>
      <p:sp>
        <p:nvSpPr>
          <p:cNvPr id="9" name="Dikdörtgen 8">
            <a:extLst>
              <a:ext uri="{FF2B5EF4-FFF2-40B4-BE49-F238E27FC236}">
                <a16:creationId xmlns:a16="http://schemas.microsoft.com/office/drawing/2014/main" id="{43C97660-CDAA-44C1-A075-B9AA7F81831D}"/>
              </a:ext>
            </a:extLst>
          </p:cNvPr>
          <p:cNvSpPr/>
          <p:nvPr/>
        </p:nvSpPr>
        <p:spPr>
          <a:xfrm>
            <a:off x="6451713" y="5302906"/>
            <a:ext cx="1783565" cy="369332"/>
          </a:xfrm>
          <a:prstGeom prst="rect">
            <a:avLst/>
          </a:prstGeom>
        </p:spPr>
        <p:txBody>
          <a:bodyPr wrap="none">
            <a:spAutoFit/>
          </a:bodyPr>
          <a:lstStyle/>
          <a:p>
            <a:r>
              <a:rPr lang="tr-TR" b="1" dirty="0">
                <a:solidFill>
                  <a:srgbClr val="0F243E"/>
                </a:solidFill>
                <a:latin typeface="Calibri-Bold"/>
              </a:rPr>
              <a:t>Şekil 11. Kulaklık</a:t>
            </a:r>
            <a:endParaRPr lang="tr-TR" dirty="0"/>
          </a:p>
        </p:txBody>
      </p:sp>
      <p:pic>
        <p:nvPicPr>
          <p:cNvPr id="10" name="Resim 9">
            <a:extLst>
              <a:ext uri="{FF2B5EF4-FFF2-40B4-BE49-F238E27FC236}">
                <a16:creationId xmlns:a16="http://schemas.microsoft.com/office/drawing/2014/main" id="{3E269FC1-0750-439B-8658-2BAAE4F41B82}"/>
              </a:ext>
            </a:extLst>
          </p:cNvPr>
          <p:cNvPicPr>
            <a:picLocks noChangeAspect="1"/>
          </p:cNvPicPr>
          <p:nvPr/>
        </p:nvPicPr>
        <p:blipFill>
          <a:blip r:embed="rId5"/>
          <a:stretch>
            <a:fillRect/>
          </a:stretch>
        </p:blipFill>
        <p:spPr>
          <a:xfrm>
            <a:off x="8927881" y="1979189"/>
            <a:ext cx="2639187" cy="2894028"/>
          </a:xfrm>
          <a:prstGeom prst="rect">
            <a:avLst/>
          </a:prstGeom>
        </p:spPr>
      </p:pic>
      <p:sp>
        <p:nvSpPr>
          <p:cNvPr id="11" name="Dikdörtgen 10">
            <a:extLst>
              <a:ext uri="{FF2B5EF4-FFF2-40B4-BE49-F238E27FC236}">
                <a16:creationId xmlns:a16="http://schemas.microsoft.com/office/drawing/2014/main" id="{5A2B77FB-B8A8-47E8-9D53-6999BF5E2265}"/>
              </a:ext>
            </a:extLst>
          </p:cNvPr>
          <p:cNvSpPr/>
          <p:nvPr/>
        </p:nvSpPr>
        <p:spPr>
          <a:xfrm>
            <a:off x="8927881" y="5302906"/>
            <a:ext cx="2903275" cy="646331"/>
          </a:xfrm>
          <a:prstGeom prst="rect">
            <a:avLst/>
          </a:prstGeom>
        </p:spPr>
        <p:txBody>
          <a:bodyPr wrap="square">
            <a:spAutoFit/>
          </a:bodyPr>
          <a:lstStyle/>
          <a:p>
            <a:r>
              <a:rPr lang="tr-TR" b="1" dirty="0">
                <a:solidFill>
                  <a:srgbClr val="0F243E"/>
                </a:solidFill>
                <a:latin typeface="Calibri-Bold"/>
              </a:rPr>
              <a:t>Şekil 12. Barete takılabilir kulaklıklar</a:t>
            </a:r>
            <a:endParaRPr lang="tr-TR" dirty="0"/>
          </a:p>
        </p:txBody>
      </p:sp>
    </p:spTree>
    <p:extLst>
      <p:ext uri="{BB962C8B-B14F-4D97-AF65-F5344CB8AC3E}">
        <p14:creationId xmlns:p14="http://schemas.microsoft.com/office/powerpoint/2010/main" val="2361953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7096" y="648182"/>
            <a:ext cx="10515600" cy="772329"/>
          </a:xfrm>
        </p:spPr>
        <p:txBody>
          <a:bodyPr>
            <a:normAutofit/>
          </a:bodyPr>
          <a:lstStyle/>
          <a:p>
            <a:r>
              <a:rPr lang="tr-TR" b="1" dirty="0" smtClean="0">
                <a:solidFill>
                  <a:srgbClr val="FF0000"/>
                </a:solidFill>
              </a:rPr>
              <a:t>Laboratuvar Güvenliği Eğitimi</a:t>
            </a:r>
            <a:endParaRPr lang="en-US" b="1" dirty="0">
              <a:solidFill>
                <a:srgbClr val="FF0000"/>
              </a:solidFill>
            </a:endParaRPr>
          </a:p>
        </p:txBody>
      </p:sp>
      <p:sp>
        <p:nvSpPr>
          <p:cNvPr id="3" name="İçerik Yer Tutucusu 2"/>
          <p:cNvSpPr>
            <a:spLocks noGrp="1"/>
          </p:cNvSpPr>
          <p:nvPr>
            <p:ph idx="1"/>
          </p:nvPr>
        </p:nvSpPr>
        <p:spPr/>
        <p:txBody>
          <a:bodyPr>
            <a:normAutofit/>
          </a:bodyPr>
          <a:lstStyle/>
          <a:p>
            <a:r>
              <a:rPr lang="tr-TR" sz="3200" dirty="0" smtClean="0"/>
              <a:t>Güvenliğe Giriş</a:t>
            </a:r>
          </a:p>
          <a:p>
            <a:r>
              <a:rPr lang="tr-TR" sz="3200" dirty="0" smtClean="0"/>
              <a:t>Kimyasal Güvenlik</a:t>
            </a:r>
          </a:p>
          <a:p>
            <a:r>
              <a:rPr lang="tr-TR" sz="3200" b="1" dirty="0" smtClean="0">
                <a:solidFill>
                  <a:srgbClr val="FFC000"/>
                </a:solidFill>
              </a:rPr>
              <a:t>Kişisel Koruyucu Donanımları</a:t>
            </a:r>
          </a:p>
          <a:p>
            <a:r>
              <a:rPr lang="tr-TR" sz="3200" dirty="0" smtClean="0"/>
              <a:t>Acil Durum Hazırlığı, Tehlikeli </a:t>
            </a:r>
            <a:r>
              <a:rPr lang="tr-TR" sz="3200" dirty="0"/>
              <a:t>Atık Yönetimi ve </a:t>
            </a:r>
            <a:r>
              <a:rPr lang="tr-TR" sz="3200" dirty="0" err="1"/>
              <a:t>Bertarafı</a:t>
            </a:r>
            <a:endParaRPr lang="tr-TR" sz="3200" dirty="0"/>
          </a:p>
          <a:p>
            <a:endParaRPr lang="en-US" sz="3200" dirty="0"/>
          </a:p>
        </p:txBody>
      </p:sp>
    </p:spTree>
    <p:extLst>
      <p:ext uri="{BB962C8B-B14F-4D97-AF65-F5344CB8AC3E}">
        <p14:creationId xmlns:p14="http://schemas.microsoft.com/office/powerpoint/2010/main" val="2761067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1E888EB-D52F-44E3-8BA6-E53AE5C33D5A}"/>
              </a:ext>
            </a:extLst>
          </p:cNvPr>
          <p:cNvSpPr/>
          <p:nvPr/>
        </p:nvSpPr>
        <p:spPr>
          <a:xfrm>
            <a:off x="612742" y="86293"/>
            <a:ext cx="11215463" cy="6370975"/>
          </a:xfrm>
          <a:prstGeom prst="rect">
            <a:avLst/>
          </a:prstGeom>
        </p:spPr>
        <p:txBody>
          <a:bodyPr wrap="square">
            <a:spAutoFit/>
          </a:bodyPr>
          <a:lstStyle/>
          <a:p>
            <a:pPr algn="just"/>
            <a:r>
              <a:rPr lang="tr-TR" sz="2400" b="1" i="1" dirty="0">
                <a:solidFill>
                  <a:srgbClr val="0F243E"/>
                </a:solidFill>
                <a:latin typeface="Calibri-BoldItalic"/>
              </a:rPr>
              <a:t>İşitme Koruyucuların Kullanımında Dikkat Edilmesi Gereken Hususlar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İşitme koruyucuları temiz bir ortamda, gürültülü ortama girmeden önce eller temiz iken takılmalıdır.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Tek kullanımlık kulak tıkaçları kirlenince yenisi ile değiştirilmelidir.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Kulaklıklar, barete takılan kulaklıklar ve tekrar kullanılabilir olan kulak tıkaçları, kullanıldıktan sonra temizlenmelidir.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İşitme koruyucuları çıkarıldıktan sonra boyunda asılı bırakılmamalı, tezgah üstünde, çekmecede açıkta tutulmamalıdır. Temiz bir kutu içinde saklanmalıdır.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İşitme koruyucuları gürültüsüz ortamda takılıp, gürültüsüz ortamda çıkarılmalıdır.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İşitme koruyucuları gürültüye maruz kalındığı süre boyunca sürekli takılı olmalıdır. Arada bir çıkarıp tekrar takmak işitme koruyucuların gürültü düşürme seviyesini azaltmaktadır.</a:t>
            </a:r>
          </a:p>
          <a:p>
            <a:pPr marL="342900" indent="-342900" algn="just">
              <a:buFont typeface="Arial" panose="020B0604020202020204" pitchFamily="34" charset="0"/>
              <a:buChar char="•"/>
            </a:pPr>
            <a:r>
              <a:rPr lang="tr-TR" sz="2400" dirty="0">
                <a:solidFill>
                  <a:srgbClr val="0F243E"/>
                </a:solidFill>
                <a:latin typeface="Calibri" panose="020F0502020204030204" pitchFamily="34" charset="0"/>
              </a:rPr>
              <a:t>Her vardiyanın sonunda işitme koruyucuları temizlenmeli, gerektiğinde kulak yastıkçıkları ve bağlantı parçaları değiştirilmelidir.</a:t>
            </a:r>
          </a:p>
          <a:p>
            <a:pPr marL="285750" indent="-285750">
              <a:buFont typeface="Arial" panose="020B0604020202020204" pitchFamily="34" charset="0"/>
              <a:buChar char="•"/>
            </a:pPr>
            <a:r>
              <a:rPr lang="tr-TR" sz="2400" dirty="0"/>
              <a:t>Çalışanlar, işveren tarafından işitme koruyucuları kullanıp kullanmadıkları </a:t>
            </a:r>
            <a:r>
              <a:rPr lang="tr-TR" sz="2400" dirty="0" smtClean="0"/>
              <a:t>konusunda denetlenmelidir</a:t>
            </a:r>
            <a:r>
              <a:rPr lang="tr-TR" sz="2400" dirty="0"/>
              <a:t>.</a:t>
            </a:r>
          </a:p>
          <a:p>
            <a:pPr marL="285750" indent="-285750">
              <a:buFont typeface="Arial" panose="020B0604020202020204" pitchFamily="34" charset="0"/>
              <a:buChar char="•"/>
            </a:pPr>
            <a:r>
              <a:rPr lang="tr-TR" sz="2400" dirty="0"/>
              <a:t>Çalışanlar, KKD kullanımı ve bakımı konusunda eğitim almalıdır</a:t>
            </a:r>
            <a:r>
              <a:rPr lang="tr-TR" dirty="0"/>
              <a:t>.</a:t>
            </a:r>
            <a:endParaRPr lang="tr-TR" sz="2400" dirty="0"/>
          </a:p>
        </p:txBody>
      </p:sp>
    </p:spTree>
    <p:extLst>
      <p:ext uri="{BB962C8B-B14F-4D97-AF65-F5344CB8AC3E}">
        <p14:creationId xmlns:p14="http://schemas.microsoft.com/office/powerpoint/2010/main" val="3603893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descr="metin içeren bir resim&#10;&#10;Açıklama otomatik olarak oluşturuldu">
            <a:extLst>
              <a:ext uri="{FF2B5EF4-FFF2-40B4-BE49-F238E27FC236}">
                <a16:creationId xmlns:a16="http://schemas.microsoft.com/office/drawing/2014/main" id="{8A8EA77C-BD47-4FEF-98AE-2022B8C273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6386" y="114319"/>
            <a:ext cx="9815411" cy="2979678"/>
          </a:xfrm>
          <a:prstGeom prst="rect">
            <a:avLst/>
          </a:prstGeom>
        </p:spPr>
      </p:pic>
      <p:sp>
        <p:nvSpPr>
          <p:cNvPr id="4" name="Dikdörtgen 3">
            <a:extLst>
              <a:ext uri="{FF2B5EF4-FFF2-40B4-BE49-F238E27FC236}">
                <a16:creationId xmlns:a16="http://schemas.microsoft.com/office/drawing/2014/main" id="{E7AACAE6-0544-4F18-ADEB-68C49C34B3CB}"/>
              </a:ext>
            </a:extLst>
          </p:cNvPr>
          <p:cNvSpPr/>
          <p:nvPr/>
        </p:nvSpPr>
        <p:spPr>
          <a:xfrm>
            <a:off x="4206728" y="3093997"/>
            <a:ext cx="3914726" cy="369332"/>
          </a:xfrm>
          <a:prstGeom prst="rect">
            <a:avLst/>
          </a:prstGeom>
        </p:spPr>
        <p:txBody>
          <a:bodyPr wrap="none">
            <a:spAutoFit/>
          </a:bodyPr>
          <a:lstStyle/>
          <a:p>
            <a:r>
              <a:rPr lang="tr-TR" b="1" dirty="0">
                <a:solidFill>
                  <a:srgbClr val="0F243E"/>
                </a:solidFill>
                <a:latin typeface="Calibri-Bold"/>
              </a:rPr>
              <a:t>Şekil 13.Kulak tıkacının örnek kullanımı</a:t>
            </a:r>
            <a:endParaRPr lang="tr-TR" dirty="0"/>
          </a:p>
        </p:txBody>
      </p:sp>
      <p:sp>
        <p:nvSpPr>
          <p:cNvPr id="5" name="Dikdörtgen 4">
            <a:extLst>
              <a:ext uri="{FF2B5EF4-FFF2-40B4-BE49-F238E27FC236}">
                <a16:creationId xmlns:a16="http://schemas.microsoft.com/office/drawing/2014/main" id="{43433FC6-858A-4B2A-80CF-E677A93671F9}"/>
              </a:ext>
            </a:extLst>
          </p:cNvPr>
          <p:cNvSpPr/>
          <p:nvPr/>
        </p:nvSpPr>
        <p:spPr>
          <a:xfrm>
            <a:off x="488001" y="3578676"/>
            <a:ext cx="11352179" cy="2677656"/>
          </a:xfrm>
          <a:prstGeom prst="rect">
            <a:avLst/>
          </a:prstGeom>
        </p:spPr>
        <p:txBody>
          <a:bodyPr wrap="square">
            <a:spAutoFit/>
          </a:bodyPr>
          <a:lstStyle/>
          <a:p>
            <a:r>
              <a:rPr lang="tr-TR" sz="2400" dirty="0">
                <a:solidFill>
                  <a:srgbClr val="0F243E"/>
                </a:solidFill>
                <a:latin typeface="Calibri" panose="020F0502020204030204" pitchFamily="34" charset="0"/>
              </a:rPr>
              <a:t>1.Eller iyice temizlendikten sonra iki parmak arasında kulak tıkacı yuvarlanarak iyice incelmesi sağlanır.</a:t>
            </a:r>
          </a:p>
          <a:p>
            <a:r>
              <a:rPr lang="tr-TR" sz="2400" dirty="0">
                <a:solidFill>
                  <a:srgbClr val="0F243E"/>
                </a:solidFill>
                <a:latin typeface="Calibri" panose="020F0502020204030204" pitchFamily="34" charset="0"/>
              </a:rPr>
              <a:t>2. Diğer el ile kulak üst taraftan çekilerek kulak yolunun açılması sağlanır. İncelttiğimiz kulak tıkacı bu şekilde kulak yoluna iyice itilir.</a:t>
            </a:r>
          </a:p>
          <a:p>
            <a:r>
              <a:rPr lang="tr-TR" sz="2400" dirty="0">
                <a:solidFill>
                  <a:srgbClr val="0F243E"/>
                </a:solidFill>
                <a:latin typeface="Calibri" panose="020F0502020204030204" pitchFamily="34" charset="0"/>
              </a:rPr>
              <a:t>3. Kulak yoluna tamamen yerleştirilen kulak tıkacının 30 saniye kadar bastırılarak içeride şişmesi ve kulak kıvrımlarının şeklini alması beklenir.</a:t>
            </a:r>
          </a:p>
          <a:p>
            <a:r>
              <a:rPr lang="tr-TR" sz="2400" dirty="0">
                <a:solidFill>
                  <a:srgbClr val="0F243E"/>
                </a:solidFill>
                <a:latin typeface="Calibri" panose="020F0502020204030204" pitchFamily="34" charset="0"/>
              </a:rPr>
              <a:t>4. Kulak tıkacının tamamının içeride olması tam koruma için gereklidir.</a:t>
            </a:r>
            <a:endParaRPr lang="tr-TR" sz="2400" dirty="0"/>
          </a:p>
        </p:txBody>
      </p:sp>
    </p:spTree>
    <p:extLst>
      <p:ext uri="{BB962C8B-B14F-4D97-AF65-F5344CB8AC3E}">
        <p14:creationId xmlns:p14="http://schemas.microsoft.com/office/powerpoint/2010/main" val="27408047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pocap">
            <a:extLst>
              <a:ext uri="{FF2B5EF4-FFF2-40B4-BE49-F238E27FC236}">
                <a16:creationId xmlns:a16="http://schemas.microsoft.com/office/drawing/2014/main" id="{A1F508F3-B650-4267-8C1C-182396E66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16511" y="1514241"/>
            <a:ext cx="2232025" cy="1800225"/>
          </a:xfrm>
          <a:prstGeom prst="rect">
            <a:avLst/>
          </a:prstGeom>
          <a:noFill/>
        </p:spPr>
      </p:pic>
      <p:pic>
        <p:nvPicPr>
          <p:cNvPr id="3" name="Picture 6" descr="palalı çizme">
            <a:extLst>
              <a:ext uri="{FF2B5EF4-FFF2-40B4-BE49-F238E27FC236}">
                <a16:creationId xmlns:a16="http://schemas.microsoft.com/office/drawing/2014/main" id="{2C268B0C-F7B1-4969-837D-FF09750D25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912432" y="1321359"/>
            <a:ext cx="2185987" cy="2185988"/>
          </a:xfrm>
          <a:prstGeom prst="rect">
            <a:avLst/>
          </a:prstGeom>
          <a:noFill/>
        </p:spPr>
      </p:pic>
      <p:pic>
        <p:nvPicPr>
          <p:cNvPr id="4" name="Picture 8" descr="dema 5600">
            <a:extLst>
              <a:ext uri="{FF2B5EF4-FFF2-40B4-BE49-F238E27FC236}">
                <a16:creationId xmlns:a16="http://schemas.microsoft.com/office/drawing/2014/main" id="{331BCEFA-A288-4A32-98D6-92F91CF143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716511" y="3955487"/>
            <a:ext cx="2232025" cy="1800225"/>
          </a:xfrm>
          <a:prstGeom prst="rect">
            <a:avLst/>
          </a:prstGeom>
          <a:noFill/>
        </p:spPr>
      </p:pic>
      <p:pic>
        <p:nvPicPr>
          <p:cNvPr id="5" name="Picture 10" descr="8624_9">
            <a:extLst>
              <a:ext uri="{FF2B5EF4-FFF2-40B4-BE49-F238E27FC236}">
                <a16:creationId xmlns:a16="http://schemas.microsoft.com/office/drawing/2014/main" id="{26B9B7B5-DFA3-44C3-B9A5-184E6948FC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8796" y="1514241"/>
            <a:ext cx="2160587"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8604">
            <a:extLst>
              <a:ext uri="{FF2B5EF4-FFF2-40B4-BE49-F238E27FC236}">
                <a16:creationId xmlns:a16="http://schemas.microsoft.com/office/drawing/2014/main" id="{627CE049-583D-48C2-A9F6-D7BEA67C5F8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8796" y="4059659"/>
            <a:ext cx="2160587"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ikdörtgen 6">
            <a:extLst>
              <a:ext uri="{FF2B5EF4-FFF2-40B4-BE49-F238E27FC236}">
                <a16:creationId xmlns:a16="http://schemas.microsoft.com/office/drawing/2014/main" id="{6F6237C3-8CC5-4B80-A741-5187EE8CC9B0}"/>
              </a:ext>
            </a:extLst>
          </p:cNvPr>
          <p:cNvSpPr/>
          <p:nvPr/>
        </p:nvSpPr>
        <p:spPr>
          <a:xfrm>
            <a:off x="1453383" y="491406"/>
            <a:ext cx="2990306" cy="523220"/>
          </a:xfrm>
          <a:prstGeom prst="rect">
            <a:avLst/>
          </a:prstGeom>
        </p:spPr>
        <p:txBody>
          <a:bodyPr wrap="none">
            <a:spAutoFit/>
          </a:bodyPr>
          <a:lstStyle/>
          <a:p>
            <a:r>
              <a:rPr lang="tr-TR" sz="2800" b="1" u="sng" dirty="0">
                <a:solidFill>
                  <a:srgbClr val="FF0000"/>
                </a:solidFill>
                <a:latin typeface="Calibri" panose="020F0502020204030204" pitchFamily="34" charset="0"/>
              </a:rPr>
              <a:t>Koruyucu ayakkabı</a:t>
            </a:r>
            <a:endParaRPr lang="tr-TR" sz="2800" b="1" u="sng" dirty="0">
              <a:solidFill>
                <a:srgbClr val="FF0000"/>
              </a:solidFill>
            </a:endParaRPr>
          </a:p>
        </p:txBody>
      </p:sp>
    </p:spTree>
    <p:extLst>
      <p:ext uri="{BB962C8B-B14F-4D97-AF65-F5344CB8AC3E}">
        <p14:creationId xmlns:p14="http://schemas.microsoft.com/office/powerpoint/2010/main" val="4249232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0"/>
            <a:ext cx="10515600" cy="1325563"/>
          </a:xfrm>
        </p:spPr>
        <p:txBody>
          <a:bodyPr/>
          <a:lstStyle/>
          <a:p>
            <a:r>
              <a:rPr lang="tr-TR" b="1" dirty="0">
                <a:solidFill>
                  <a:srgbClr val="FF0000"/>
                </a:solidFill>
              </a:rPr>
              <a:t>KKD kullanımı</a:t>
            </a:r>
            <a:endParaRPr lang="en-US" b="1" dirty="0">
              <a:solidFill>
                <a:srgbClr val="FF0000"/>
              </a:solidFill>
            </a:endParaRPr>
          </a:p>
        </p:txBody>
      </p:sp>
      <p:sp>
        <p:nvSpPr>
          <p:cNvPr id="3" name="İçerik Yer Tutucusu 2"/>
          <p:cNvSpPr>
            <a:spLocks noGrp="1"/>
          </p:cNvSpPr>
          <p:nvPr>
            <p:ph idx="1"/>
          </p:nvPr>
        </p:nvSpPr>
        <p:spPr>
          <a:xfrm>
            <a:off x="838200" y="1434209"/>
            <a:ext cx="10515600" cy="5044649"/>
          </a:xfrm>
        </p:spPr>
        <p:txBody>
          <a:bodyPr>
            <a:normAutofit/>
          </a:bodyPr>
          <a:lstStyle/>
          <a:p>
            <a:pPr marL="0" indent="0" algn="just">
              <a:buNone/>
            </a:pPr>
            <a:r>
              <a:rPr lang="tr-TR" dirty="0">
                <a:hlinkClick r:id="rId2"/>
              </a:rPr>
              <a:t>https://www.youtube.com/watch?v=itlnMHWiLlg</a:t>
            </a:r>
            <a:r>
              <a:rPr lang="tr-TR" dirty="0"/>
              <a:t>		</a:t>
            </a:r>
          </a:p>
        </p:txBody>
      </p:sp>
    </p:spTree>
    <p:extLst>
      <p:ext uri="{BB962C8B-B14F-4D97-AF65-F5344CB8AC3E}">
        <p14:creationId xmlns:p14="http://schemas.microsoft.com/office/powerpoint/2010/main" val="1363624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prosafety.com.tr/wp-content/uploads/2018/02/laboratuvarlarda-is-sagligi-ve-guvenligi.jpg"/>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00921" y="2220710"/>
            <a:ext cx="5950523" cy="165272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em.kocaeli.edu.tr/Galeri/Pictures-92d6fbf3d1cc4ed8ab3050fbae44af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917" y="1335658"/>
            <a:ext cx="2137407" cy="2433785"/>
          </a:xfrm>
          <a:prstGeom prst="rect">
            <a:avLst/>
          </a:prstGeom>
          <a:noFill/>
          <a:extLst>
            <a:ext uri="{909E8E84-426E-40DD-AFC4-6F175D3DCCD1}">
              <a14:hiddenFill xmlns:a14="http://schemas.microsoft.com/office/drawing/2010/main">
                <a:solidFill>
                  <a:srgbClr val="FFFFFF"/>
                </a:solidFill>
              </a14:hiddenFill>
            </a:ext>
          </a:extLst>
        </p:spPr>
      </p:pic>
      <p:sp>
        <p:nvSpPr>
          <p:cNvPr id="2" name="Başlık 1"/>
          <p:cNvSpPr>
            <a:spLocks noGrp="1"/>
          </p:cNvSpPr>
          <p:nvPr>
            <p:ph type="ctrTitle"/>
          </p:nvPr>
        </p:nvSpPr>
        <p:spPr>
          <a:xfrm>
            <a:off x="817033" y="4282668"/>
            <a:ext cx="10367605" cy="1746659"/>
          </a:xfrm>
        </p:spPr>
        <p:txBody>
          <a:bodyPr>
            <a:noAutofit/>
          </a:bodyPr>
          <a:lstStyle/>
          <a:p>
            <a:pPr algn="ctr"/>
            <a:r>
              <a:rPr lang="tr-TR" sz="5400" b="1" dirty="0" smtClean="0">
                <a:solidFill>
                  <a:srgbClr val="FF0000"/>
                </a:solidFill>
              </a:rPr>
              <a:t>Maden Mühendisliği Bölümü</a:t>
            </a:r>
            <a:br>
              <a:rPr lang="tr-TR" sz="5400" b="1" dirty="0" smtClean="0">
                <a:solidFill>
                  <a:srgbClr val="FF0000"/>
                </a:solidFill>
              </a:rPr>
            </a:br>
            <a:r>
              <a:rPr lang="tr-TR" sz="5400" b="1" dirty="0" smtClean="0">
                <a:solidFill>
                  <a:srgbClr val="FF0000"/>
                </a:solidFill>
              </a:rPr>
              <a:t>Laboratuvar Güvenliği Eğitimi</a:t>
            </a:r>
            <a:endParaRPr lang="tr-TR" sz="5400" b="1" dirty="0">
              <a:solidFill>
                <a:srgbClr val="FF0000"/>
              </a:solidFill>
            </a:endParaRPr>
          </a:p>
        </p:txBody>
      </p:sp>
      <p:sp>
        <p:nvSpPr>
          <p:cNvPr id="3" name="Altbilgi Yer Tutucusu 2"/>
          <p:cNvSpPr>
            <a:spLocks noGrp="1"/>
          </p:cNvSpPr>
          <p:nvPr>
            <p:ph type="ftr" sz="quarter" idx="11"/>
          </p:nvPr>
        </p:nvSpPr>
        <p:spPr>
          <a:xfrm>
            <a:off x="3943435" y="6401342"/>
            <a:ext cx="4114800" cy="365125"/>
          </a:xfrm>
        </p:spPr>
        <p:txBody>
          <a:bodyPr/>
          <a:lstStyle/>
          <a:p>
            <a:r>
              <a:rPr lang="tr-TR" sz="1800" b="1" dirty="0" smtClean="0">
                <a:solidFill>
                  <a:srgbClr val="FFFF00"/>
                </a:solidFill>
              </a:rPr>
              <a:t>AKÜ Maden Müh. Böl. </a:t>
            </a:r>
            <a:r>
              <a:rPr lang="tr-TR" sz="1800" b="1" dirty="0" err="1" smtClean="0">
                <a:solidFill>
                  <a:srgbClr val="FFFF00"/>
                </a:solidFill>
              </a:rPr>
              <a:t>iSG</a:t>
            </a:r>
            <a:r>
              <a:rPr lang="tr-TR" sz="1800" b="1" dirty="0" smtClean="0">
                <a:solidFill>
                  <a:srgbClr val="FFFF00"/>
                </a:solidFill>
              </a:rPr>
              <a:t> Komisyonu</a:t>
            </a:r>
            <a:endParaRPr lang="tr-TR" sz="1800" b="1" dirty="0">
              <a:solidFill>
                <a:srgbClr val="FFFF00"/>
              </a:solidFill>
            </a:endParaRPr>
          </a:p>
        </p:txBody>
      </p:sp>
      <p:sp>
        <p:nvSpPr>
          <p:cNvPr id="4" name="AutoShape 2" descr="laboratuvarlarda iÅ saÄlÄ±ÄÄ± ve gÃ¼venliÄi ile ilgili gÃ¶rsel sonucu"/>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laboratuvarlarda iÅ saÄlÄ±ÄÄ± ve gÃ¼venliÄi ile ilgili gÃ¶rsel sonucu"/>
          <p:cNvSpPr>
            <a:spLocks noChangeAspect="1" noChangeArrowheads="1"/>
          </p:cNvSpPr>
          <p:nvPr/>
        </p:nvSpPr>
        <p:spPr bwMode="auto">
          <a:xfrm>
            <a:off x="410633" y="7938"/>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026" name="Picture 2" descr="C:\Users\a\Desktop\Maden Amble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182" y="312739"/>
            <a:ext cx="1826112" cy="13947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kü-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1436" y="312739"/>
            <a:ext cx="1394746" cy="1394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7119" y="1431573"/>
            <a:ext cx="2142714" cy="2441860"/>
          </a:xfrm>
          <a:prstGeom prst="rect">
            <a:avLst/>
          </a:prstGeom>
        </p:spPr>
      </p:pic>
    </p:spTree>
    <p:extLst>
      <p:ext uri="{BB962C8B-B14F-4D97-AF65-F5344CB8AC3E}">
        <p14:creationId xmlns:p14="http://schemas.microsoft.com/office/powerpoint/2010/main" val="287155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84D7C1C2-CD21-4935-95C7-B1BCBF22662A}"/>
              </a:ext>
            </a:extLst>
          </p:cNvPr>
          <p:cNvSpPr/>
          <p:nvPr/>
        </p:nvSpPr>
        <p:spPr>
          <a:xfrm>
            <a:off x="328474" y="819044"/>
            <a:ext cx="5237844" cy="646331"/>
          </a:xfrm>
          <a:prstGeom prst="rect">
            <a:avLst/>
          </a:prstGeom>
        </p:spPr>
        <p:txBody>
          <a:bodyPr wrap="none">
            <a:spAutoFit/>
          </a:bodyPr>
          <a:lstStyle/>
          <a:p>
            <a:r>
              <a:rPr lang="tr-TR" sz="3600" b="1" dirty="0">
                <a:solidFill>
                  <a:srgbClr val="FF0000"/>
                </a:solidFill>
              </a:rPr>
              <a:t>Güvenli Çalışmanın Önemi</a:t>
            </a:r>
          </a:p>
        </p:txBody>
      </p:sp>
      <p:sp>
        <p:nvSpPr>
          <p:cNvPr id="3" name="Dikdörtgen 2">
            <a:extLst>
              <a:ext uri="{FF2B5EF4-FFF2-40B4-BE49-F238E27FC236}">
                <a16:creationId xmlns:a16="http://schemas.microsoft.com/office/drawing/2014/main" id="{698E2F80-8DF1-436F-B396-A76B16CE7637}"/>
              </a:ext>
            </a:extLst>
          </p:cNvPr>
          <p:cNvSpPr/>
          <p:nvPr/>
        </p:nvSpPr>
        <p:spPr>
          <a:xfrm>
            <a:off x="328474" y="1859340"/>
            <a:ext cx="11496582" cy="3539430"/>
          </a:xfrm>
          <a:prstGeom prst="rect">
            <a:avLst/>
          </a:prstGeom>
        </p:spPr>
        <p:txBody>
          <a:bodyPr wrap="square">
            <a:spAutoFit/>
          </a:bodyPr>
          <a:lstStyle/>
          <a:p>
            <a:pPr algn="just"/>
            <a:r>
              <a:rPr lang="tr-TR" sz="2800" dirty="0"/>
              <a:t>Laboratuvarları kullanan kişilerin </a:t>
            </a:r>
            <a:r>
              <a:rPr lang="tr-TR" sz="2800" dirty="0" smtClean="0"/>
              <a:t>güvenli </a:t>
            </a:r>
            <a:r>
              <a:rPr lang="tr-TR" sz="2800" dirty="0"/>
              <a:t>çalışmak işinin gereğidir ve en az yeni teknik ve bilgileri öğrenmek kadar önemlidir. Laboratuvar eğitimi </a:t>
            </a:r>
            <a:r>
              <a:rPr lang="tr-TR" sz="2800" dirty="0" smtClean="0"/>
              <a:t>sırasında aşağıdaki </a:t>
            </a:r>
            <a:r>
              <a:rPr lang="tr-TR" sz="2800" dirty="0"/>
              <a:t>konulara önem verilmelidir </a:t>
            </a:r>
            <a:r>
              <a:rPr lang="tr-TR" sz="2800" dirty="0" smtClean="0"/>
              <a:t>;</a:t>
            </a:r>
            <a:endParaRPr lang="tr-TR" sz="2800" dirty="0"/>
          </a:p>
          <a:p>
            <a:r>
              <a:rPr lang="tr-TR" sz="2800" dirty="0" smtClean="0"/>
              <a:t>	- </a:t>
            </a:r>
            <a:r>
              <a:rPr lang="tr-TR" sz="2800" dirty="0"/>
              <a:t>Kimyasal maddelerle tehlikesiz ve güvenli çalışmak.</a:t>
            </a:r>
          </a:p>
          <a:p>
            <a:r>
              <a:rPr lang="tr-TR" sz="2800" dirty="0" smtClean="0"/>
              <a:t>	- </a:t>
            </a:r>
            <a:r>
              <a:rPr lang="tr-TR" sz="2800" dirty="0"/>
              <a:t>Kendini ve arkadaşlarını tehlikeden korumak.</a:t>
            </a:r>
          </a:p>
          <a:p>
            <a:r>
              <a:rPr lang="tr-TR" sz="2800" dirty="0" smtClean="0"/>
              <a:t>	- </a:t>
            </a:r>
            <a:r>
              <a:rPr lang="tr-TR" sz="2800" dirty="0"/>
              <a:t>Laboratuvarın kirliliğine ve düzenine karşı hassas olmak. </a:t>
            </a:r>
          </a:p>
          <a:p>
            <a:r>
              <a:rPr lang="tr-TR" sz="2800" dirty="0" smtClean="0">
                <a:solidFill>
                  <a:srgbClr val="FF0000"/>
                </a:solidFill>
              </a:rPr>
              <a:t>	- </a:t>
            </a:r>
            <a:r>
              <a:rPr lang="tr-TR" sz="2800" dirty="0">
                <a:solidFill>
                  <a:srgbClr val="FF0000"/>
                </a:solidFill>
              </a:rPr>
              <a:t>Kimyasal maddelerin muhtemel tehlikelerini tanımak</a:t>
            </a:r>
          </a:p>
          <a:p>
            <a:pPr indent="1165225"/>
            <a:r>
              <a:rPr lang="tr-TR" sz="2800" dirty="0">
                <a:solidFill>
                  <a:srgbClr val="FF0000"/>
                </a:solidFill>
              </a:rPr>
              <a:t>ve uyarılar yardımıyla bu tehlikelerden korunmak.</a:t>
            </a:r>
          </a:p>
        </p:txBody>
      </p:sp>
    </p:spTree>
    <p:extLst>
      <p:ext uri="{BB962C8B-B14F-4D97-AF65-F5344CB8AC3E}">
        <p14:creationId xmlns:p14="http://schemas.microsoft.com/office/powerpoint/2010/main" val="3662531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03E542AC-C40B-42E8-BA30-6C59755919C5}"/>
              </a:ext>
            </a:extLst>
          </p:cNvPr>
          <p:cNvSpPr/>
          <p:nvPr/>
        </p:nvSpPr>
        <p:spPr>
          <a:xfrm>
            <a:off x="612558" y="511570"/>
            <a:ext cx="11105965" cy="5693866"/>
          </a:xfrm>
          <a:prstGeom prst="rect">
            <a:avLst/>
          </a:prstGeom>
        </p:spPr>
        <p:txBody>
          <a:bodyPr wrap="square">
            <a:spAutoFit/>
          </a:bodyPr>
          <a:lstStyle/>
          <a:p>
            <a:r>
              <a:rPr lang="tr-TR" sz="2800" b="1" dirty="0">
                <a:solidFill>
                  <a:srgbClr val="FF0000"/>
                </a:solidFill>
              </a:rPr>
              <a:t>KİŞİSEL KORUYUCU </a:t>
            </a:r>
            <a:r>
              <a:rPr lang="tr-TR" sz="2800" b="1" dirty="0" smtClean="0">
                <a:solidFill>
                  <a:srgbClr val="FF0000"/>
                </a:solidFill>
              </a:rPr>
              <a:t>DONANIMLARI </a:t>
            </a:r>
            <a:r>
              <a:rPr lang="tr-TR" sz="2800" b="1" dirty="0">
                <a:solidFill>
                  <a:srgbClr val="FF0000"/>
                </a:solidFill>
              </a:rPr>
              <a:t>(KKD)</a:t>
            </a:r>
          </a:p>
          <a:p>
            <a:endParaRPr lang="tr-TR" sz="2800" dirty="0"/>
          </a:p>
          <a:p>
            <a:pPr algn="just"/>
            <a:r>
              <a:rPr lang="tr-TR" sz="2800" dirty="0"/>
              <a:t>Laboratuvarlar, kaza ve </a:t>
            </a:r>
            <a:r>
              <a:rPr lang="tr-TR" sz="2800" dirty="0" smtClean="0"/>
              <a:t>bulaşma </a:t>
            </a:r>
            <a:r>
              <a:rPr lang="tr-TR" sz="2800" dirty="0"/>
              <a:t>risklerinin yüksek olduğu ortamlardır. Ancak, laboratuvarlarda meydana gelen </a:t>
            </a:r>
            <a:r>
              <a:rPr lang="tr-TR" sz="2800" u="sng" dirty="0"/>
              <a:t>kazaların çoğunluğu insan hatalarından kaynaklanır </a:t>
            </a:r>
            <a:r>
              <a:rPr lang="tr-TR" sz="2800" dirty="0"/>
              <a:t>ve bunları </a:t>
            </a:r>
            <a:r>
              <a:rPr lang="tr-TR" sz="2800" u="sng" dirty="0"/>
              <a:t>laboratuvar güvenlik kurallarına uyarak önlemek mümkündür.</a:t>
            </a:r>
            <a:r>
              <a:rPr lang="tr-TR" sz="2800" dirty="0"/>
              <a:t> Oluşabilecek kazaları tamamen ortadan kaldırmak veya etkilerini ortadan kaldırmak veya etkilerini azaltmak için </a:t>
            </a:r>
            <a:r>
              <a:rPr lang="tr-TR" sz="2800" u="sng" dirty="0"/>
              <a:t>mevcut standartlara ve yapılacak işlere uygun kişisel koruyucular donanımlar kullanılmalıdır.</a:t>
            </a:r>
          </a:p>
          <a:p>
            <a:pPr algn="just"/>
            <a:endParaRPr lang="tr-TR" sz="2800" dirty="0"/>
          </a:p>
          <a:p>
            <a:pPr algn="just"/>
            <a:r>
              <a:rPr lang="tr-TR" sz="2800" dirty="0"/>
              <a:t>Belirli bir faaliyetin yapılması için korunma amacı olmaksızın, taşınan veya giyilen donanımla birlikte kullanılan, ayrılabilir veya ayrılamaz nitelikteki koruyucu cihaz, alet veya malzeme olarak ifade edilmiştir.</a:t>
            </a:r>
          </a:p>
        </p:txBody>
      </p:sp>
    </p:spTree>
    <p:extLst>
      <p:ext uri="{BB962C8B-B14F-4D97-AF65-F5344CB8AC3E}">
        <p14:creationId xmlns:p14="http://schemas.microsoft.com/office/powerpoint/2010/main" val="4182229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470FE2F4-D939-4564-B125-BE18F8735449}"/>
              </a:ext>
            </a:extLst>
          </p:cNvPr>
          <p:cNvSpPr/>
          <p:nvPr/>
        </p:nvSpPr>
        <p:spPr>
          <a:xfrm>
            <a:off x="476694" y="1305754"/>
            <a:ext cx="6259771" cy="3754874"/>
          </a:xfrm>
          <a:prstGeom prst="rect">
            <a:avLst/>
          </a:prstGeom>
        </p:spPr>
        <p:txBody>
          <a:bodyPr wrap="square">
            <a:spAutoFit/>
          </a:bodyPr>
          <a:lstStyle/>
          <a:p>
            <a:pPr algn="just"/>
            <a:r>
              <a:rPr lang="tr-TR" sz="2400" dirty="0"/>
              <a:t>Buna göre en basit anlatımla KKD, kişi ile tehlike arasında bir bariyer oluşturarak kişiyi tehlikelerden koruyan ekipmandır. </a:t>
            </a:r>
            <a:r>
              <a:rPr lang="tr-TR" sz="2400" dirty="0" err="1"/>
              <a:t>KKD’ler</a:t>
            </a:r>
            <a:r>
              <a:rPr lang="tr-TR" sz="2400" dirty="0"/>
              <a:t>, Şekil 1’de verilen tehlike kontrol piramidinin en alt seviyesinde yer </a:t>
            </a:r>
            <a:r>
              <a:rPr lang="tr-TR" sz="2400" dirty="0" smtClean="0"/>
              <a:t>alır. </a:t>
            </a:r>
            <a:r>
              <a:rPr lang="tr-TR" sz="2400" dirty="0"/>
              <a:t>Yani KKD tek başına tam koruma sağlamaz, ancak diğer koruyucu önlemlerle birlikte çalışanı korumaya yardımcı olur.</a:t>
            </a:r>
          </a:p>
          <a:p>
            <a:endParaRPr lang="tr-TR" dirty="0"/>
          </a:p>
          <a:p>
            <a:endParaRPr lang="tr-TR" sz="2800" dirty="0"/>
          </a:p>
        </p:txBody>
      </p:sp>
      <p:pic>
        <p:nvPicPr>
          <p:cNvPr id="3" name="Resim 2"/>
          <p:cNvPicPr>
            <a:picLocks noChangeAspect="1"/>
          </p:cNvPicPr>
          <p:nvPr/>
        </p:nvPicPr>
        <p:blipFill>
          <a:blip r:embed="rId3"/>
          <a:stretch>
            <a:fillRect/>
          </a:stretch>
        </p:blipFill>
        <p:spPr>
          <a:xfrm>
            <a:off x="7045652" y="1305754"/>
            <a:ext cx="4598480" cy="3596773"/>
          </a:xfrm>
          <a:prstGeom prst="rect">
            <a:avLst/>
          </a:prstGeom>
        </p:spPr>
      </p:pic>
    </p:spTree>
    <p:extLst>
      <p:ext uri="{BB962C8B-B14F-4D97-AF65-F5344CB8AC3E}">
        <p14:creationId xmlns:p14="http://schemas.microsoft.com/office/powerpoint/2010/main" val="1166894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AE5F1DDC-40BE-4185-952F-4E6F71910866}"/>
              </a:ext>
            </a:extLst>
          </p:cNvPr>
          <p:cNvSpPr/>
          <p:nvPr/>
        </p:nvSpPr>
        <p:spPr>
          <a:xfrm>
            <a:off x="287935" y="338254"/>
            <a:ext cx="9238029" cy="6001643"/>
          </a:xfrm>
          <a:prstGeom prst="rect">
            <a:avLst/>
          </a:prstGeom>
        </p:spPr>
        <p:txBody>
          <a:bodyPr wrap="square">
            <a:spAutoFit/>
          </a:bodyPr>
          <a:lstStyle/>
          <a:p>
            <a:r>
              <a:rPr lang="tr-TR" sz="2400" b="1" dirty="0">
                <a:solidFill>
                  <a:srgbClr val="0066FF"/>
                </a:solidFill>
                <a:latin typeface="Calibri-Bold"/>
              </a:rPr>
              <a:t>Kişisel Koruyucu Donanım Ekipmanları</a:t>
            </a:r>
          </a:p>
          <a:p>
            <a:r>
              <a:rPr lang="tr-TR" sz="2400" b="1" dirty="0"/>
              <a:t> </a:t>
            </a:r>
            <a:endParaRPr lang="tr-TR" sz="2400" b="1" dirty="0" smtClean="0"/>
          </a:p>
          <a:p>
            <a:r>
              <a:rPr lang="tr-TR" sz="2400" b="1" dirty="0" smtClean="0"/>
              <a:t>Laboratuvar </a:t>
            </a:r>
            <a:r>
              <a:rPr lang="tr-TR" sz="2400" b="1" dirty="0"/>
              <a:t>Önlüğü</a:t>
            </a:r>
          </a:p>
          <a:p>
            <a:r>
              <a:rPr lang="tr-TR" sz="2400" dirty="0"/>
              <a:t>Laboratuvar önlüğü, çalışanları kimyasal maddelerin yakıcı ve delici etkileri ile </a:t>
            </a:r>
            <a:r>
              <a:rPr lang="tr-TR" sz="2400" dirty="0" smtClean="0"/>
              <a:t>mikroorganizmaların bulaşma </a:t>
            </a:r>
            <a:r>
              <a:rPr lang="tr-TR" sz="2400" dirty="0"/>
              <a:t>riski ve günlük kıyafetlerimizi laboratuvar tehlikelerinden korur. Ayrıca enfeksiyon </a:t>
            </a:r>
            <a:r>
              <a:rPr lang="tr-TR" sz="2400" dirty="0" smtClean="0"/>
              <a:t>etkenlerinin cilde </a:t>
            </a:r>
            <a:r>
              <a:rPr lang="tr-TR" sz="2400" dirty="0"/>
              <a:t>temasını önler. Bu sayede kimyasal maddelerin ve mikroorganizmaların laboratuvar </a:t>
            </a:r>
            <a:r>
              <a:rPr lang="tr-TR" sz="2400" dirty="0" smtClean="0"/>
              <a:t>dışına yayılmasını </a:t>
            </a:r>
            <a:r>
              <a:rPr lang="tr-TR" sz="2400" dirty="0"/>
              <a:t>önleyerek hem toplumu hem de çevreyi korumaya yardımcı olur (2). </a:t>
            </a:r>
            <a:r>
              <a:rPr lang="tr-TR" sz="2400" dirty="0" smtClean="0"/>
              <a:t>Laboratuvar önlüğünün </a:t>
            </a:r>
            <a:r>
              <a:rPr lang="tr-TR" sz="2400" dirty="0"/>
              <a:t>kullanımı sırasında dikkat edilmesi gerekenler ve özellikleri aşağıda </a:t>
            </a:r>
            <a:r>
              <a:rPr lang="tr-TR" sz="2400" dirty="0" smtClean="0"/>
              <a:t>sıralanmıştır;</a:t>
            </a:r>
            <a:endParaRPr lang="tr-TR" sz="2400" dirty="0"/>
          </a:p>
          <a:p>
            <a:r>
              <a:rPr lang="tr-TR" sz="2400" dirty="0" smtClean="0"/>
              <a:t>	- </a:t>
            </a:r>
            <a:r>
              <a:rPr lang="tr-TR" sz="2400" dirty="0"/>
              <a:t>Önlük giyme ve çıkarma işlemleri </a:t>
            </a:r>
            <a:r>
              <a:rPr lang="tr-TR" sz="2400" u="sng" dirty="0"/>
              <a:t>laboratuvarın dışında yapılmalıdır</a:t>
            </a:r>
            <a:r>
              <a:rPr lang="tr-TR" sz="2400" dirty="0"/>
              <a:t>.</a:t>
            </a:r>
          </a:p>
          <a:p>
            <a:pPr marL="900113" indent="-900113"/>
            <a:r>
              <a:rPr lang="tr-TR" sz="2400" dirty="0" smtClean="0"/>
              <a:t>	- </a:t>
            </a:r>
            <a:r>
              <a:rPr lang="tr-TR" sz="2400" u="sng" dirty="0"/>
              <a:t>Önlükler diz boyunda ve önü kapanabilir (düğme, çıtçıt vb.) olmalı</a:t>
            </a:r>
            <a:r>
              <a:rPr lang="tr-TR" sz="2400" dirty="0"/>
              <a:t> ve pamuk veya </a:t>
            </a:r>
            <a:r>
              <a:rPr lang="tr-TR" sz="2400" dirty="0" smtClean="0"/>
              <a:t>polyester pamuk </a:t>
            </a:r>
            <a:r>
              <a:rPr lang="tr-TR" sz="2400" dirty="0"/>
              <a:t>karışımından yapılmalıdır.</a:t>
            </a:r>
          </a:p>
          <a:p>
            <a:r>
              <a:rPr lang="tr-TR" sz="2400" dirty="0" smtClean="0"/>
              <a:t>	- </a:t>
            </a:r>
            <a:r>
              <a:rPr lang="tr-TR" sz="2400" dirty="0"/>
              <a:t>Kimyasal maddelerle </a:t>
            </a:r>
            <a:r>
              <a:rPr lang="tr-TR" sz="2400" u="sng" dirty="0"/>
              <a:t>çalışırken kullanılacak önlüklerin sıvı geçirgenliği az olmalıdır</a:t>
            </a:r>
            <a:r>
              <a:rPr lang="tr-TR" sz="2400" dirty="0"/>
              <a:t>.</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88757" y="1128291"/>
            <a:ext cx="2586556" cy="3233195"/>
          </a:xfrm>
          <a:prstGeom prst="rect">
            <a:avLst/>
          </a:prstGeom>
        </p:spPr>
      </p:pic>
    </p:spTree>
    <p:extLst>
      <p:ext uri="{BB962C8B-B14F-4D97-AF65-F5344CB8AC3E}">
        <p14:creationId xmlns:p14="http://schemas.microsoft.com/office/powerpoint/2010/main" val="3605845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E00401CA-DC07-44A3-99DA-D84A54165825}"/>
              </a:ext>
            </a:extLst>
          </p:cNvPr>
          <p:cNvSpPr/>
          <p:nvPr/>
        </p:nvSpPr>
        <p:spPr>
          <a:xfrm>
            <a:off x="3483979" y="166436"/>
            <a:ext cx="8518968" cy="6863417"/>
          </a:xfrm>
          <a:prstGeom prst="rect">
            <a:avLst/>
          </a:prstGeom>
        </p:spPr>
        <p:txBody>
          <a:bodyPr wrap="square">
            <a:spAutoFit/>
          </a:bodyPr>
          <a:lstStyle/>
          <a:p>
            <a:pPr algn="just"/>
            <a:r>
              <a:rPr lang="tr-TR" sz="2800" dirty="0"/>
              <a:t>- Yanıcı sıvılar ile çalışılırken yangına dayanıklı iş elbiseleri giyilmeli, önlükleri delebilecek </a:t>
            </a:r>
            <a:r>
              <a:rPr lang="tr-TR" sz="2800" dirty="0" smtClean="0"/>
              <a:t>kimyasal maddeler </a:t>
            </a:r>
            <a:r>
              <a:rPr lang="tr-TR" sz="2800" dirty="0"/>
              <a:t>ile çalışılırken ise önlük </a:t>
            </a:r>
            <a:r>
              <a:rPr lang="tr-TR" sz="2800" dirty="0" smtClean="0"/>
              <a:t>üzerine PVC’den </a:t>
            </a:r>
            <a:r>
              <a:rPr lang="tr-TR" sz="2800" dirty="0"/>
              <a:t>yapılmış koruyucu </a:t>
            </a:r>
            <a:r>
              <a:rPr lang="tr-TR" sz="2800" dirty="0" smtClean="0"/>
              <a:t>önlük (bulaşık önlüğü)  giyilmelidir</a:t>
            </a:r>
            <a:r>
              <a:rPr lang="tr-TR" sz="2800" dirty="0"/>
              <a:t>.</a:t>
            </a:r>
          </a:p>
          <a:p>
            <a:pPr algn="just"/>
            <a:r>
              <a:rPr lang="tr-TR" sz="2800" dirty="0"/>
              <a:t>- </a:t>
            </a:r>
            <a:r>
              <a:rPr lang="tr-TR" sz="2800" u="sng" dirty="0"/>
              <a:t>Kısa kollu ve gevşek olmamalı</a:t>
            </a:r>
            <a:r>
              <a:rPr lang="tr-TR" sz="2800" dirty="0"/>
              <a:t>, </a:t>
            </a:r>
            <a:r>
              <a:rPr lang="tr-TR" sz="2800" dirty="0" smtClean="0"/>
              <a:t>mümkünse </a:t>
            </a:r>
            <a:r>
              <a:rPr lang="tr-TR" sz="2800" u="sng" dirty="0" smtClean="0"/>
              <a:t>uzun </a:t>
            </a:r>
            <a:r>
              <a:rPr lang="tr-TR" sz="2800" u="sng" dirty="0"/>
              <a:t>kollu ve beyaz olmalıdır</a:t>
            </a:r>
            <a:r>
              <a:rPr lang="tr-TR" sz="2800" dirty="0"/>
              <a:t>.</a:t>
            </a:r>
          </a:p>
          <a:p>
            <a:pPr algn="just"/>
            <a:r>
              <a:rPr lang="tr-TR" sz="2800" dirty="0"/>
              <a:t>- Çalışma esnasında </a:t>
            </a:r>
            <a:r>
              <a:rPr lang="tr-TR" sz="2800" u="sng" dirty="0"/>
              <a:t>mikroorganizma </a:t>
            </a:r>
            <a:r>
              <a:rPr lang="tr-TR" sz="2800" u="sng" dirty="0" smtClean="0"/>
              <a:t>veya kimyasal </a:t>
            </a:r>
            <a:r>
              <a:rPr lang="tr-TR" sz="2800" u="sng" dirty="0"/>
              <a:t>madde bulaşması </a:t>
            </a:r>
            <a:r>
              <a:rPr lang="tr-TR" sz="2800" dirty="0" smtClean="0"/>
              <a:t>durumunda önlük </a:t>
            </a:r>
            <a:r>
              <a:rPr lang="tr-TR" sz="2800" u="sng" dirty="0"/>
              <a:t>hemen çıkarılmalı, yeni temiz </a:t>
            </a:r>
            <a:r>
              <a:rPr lang="tr-TR" sz="2800" u="sng" dirty="0" smtClean="0"/>
              <a:t>önlük giyilmelidir</a:t>
            </a:r>
            <a:r>
              <a:rPr lang="tr-TR" sz="2800" dirty="0"/>
              <a:t>.</a:t>
            </a:r>
          </a:p>
          <a:p>
            <a:pPr algn="just"/>
            <a:r>
              <a:rPr lang="tr-TR" sz="2800" dirty="0"/>
              <a:t>- Önlükler temizlenmek için </a:t>
            </a:r>
            <a:r>
              <a:rPr lang="tr-TR" sz="2800" u="sng" dirty="0"/>
              <a:t>eve götürülmemelidir</a:t>
            </a:r>
            <a:r>
              <a:rPr lang="tr-TR" sz="2800" dirty="0"/>
              <a:t>.</a:t>
            </a:r>
          </a:p>
          <a:p>
            <a:pPr algn="just"/>
            <a:r>
              <a:rPr lang="tr-TR" sz="2800" dirty="0"/>
              <a:t>- Laboratuvar dışına </a:t>
            </a:r>
            <a:r>
              <a:rPr lang="tr-TR" sz="2800" u="sng" dirty="0"/>
              <a:t>önlükle çıkılmamalıdır</a:t>
            </a:r>
            <a:r>
              <a:rPr lang="tr-TR" sz="2800" dirty="0"/>
              <a:t>.</a:t>
            </a:r>
          </a:p>
          <a:p>
            <a:pPr algn="just"/>
            <a:r>
              <a:rPr lang="tr-TR" sz="2800" dirty="0"/>
              <a:t>- Önlükler </a:t>
            </a:r>
            <a:r>
              <a:rPr lang="tr-TR" sz="2800" u="sng" dirty="0"/>
              <a:t>günlük kıyafetler ile aynı ortam ya da dolapta bulundurulmamalıdır</a:t>
            </a:r>
            <a:r>
              <a:rPr lang="tr-TR" sz="2800" dirty="0"/>
              <a:t>.</a:t>
            </a:r>
            <a:endParaRPr lang="tr-TR" sz="4000" dirty="0"/>
          </a:p>
          <a:p>
            <a:pPr algn="just"/>
            <a:endParaRPr lang="tr-TR" sz="2800" dirty="0"/>
          </a:p>
          <a:p>
            <a:pPr algn="just"/>
            <a:endParaRPr lang="tr-TR" sz="2400" dirty="0"/>
          </a:p>
          <a:p>
            <a:pPr algn="just"/>
            <a:endParaRPr lang="tr-TR" sz="2400" dirty="0"/>
          </a:p>
        </p:txBody>
      </p:sp>
      <p:pic>
        <p:nvPicPr>
          <p:cNvPr id="1028" name="Picture 4" descr="laboratuvar önlüğü pvc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26" y="416688"/>
            <a:ext cx="3295912" cy="32061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boratuvar önlüğü pvc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13" y="3913691"/>
            <a:ext cx="2498684" cy="249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135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874" y="363937"/>
            <a:ext cx="9650846" cy="5620173"/>
          </a:xfrm>
          <a:prstGeom prst="rect">
            <a:avLst/>
          </a:prstGeom>
        </p:spPr>
      </p:pic>
    </p:spTree>
    <p:extLst>
      <p:ext uri="{BB962C8B-B14F-4D97-AF65-F5344CB8AC3E}">
        <p14:creationId xmlns:p14="http://schemas.microsoft.com/office/powerpoint/2010/main" val="1808426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a:extLst>
              <a:ext uri="{FF2B5EF4-FFF2-40B4-BE49-F238E27FC236}">
                <a16:creationId xmlns:a16="http://schemas.microsoft.com/office/drawing/2014/main" id="{B186CDE8-01AF-4626-ACFA-FF5DB681B0F1}"/>
              </a:ext>
            </a:extLst>
          </p:cNvPr>
          <p:cNvSpPr/>
          <p:nvPr/>
        </p:nvSpPr>
        <p:spPr>
          <a:xfrm>
            <a:off x="334393" y="683839"/>
            <a:ext cx="11523214" cy="3046988"/>
          </a:xfrm>
          <a:prstGeom prst="rect">
            <a:avLst/>
          </a:prstGeom>
        </p:spPr>
        <p:txBody>
          <a:bodyPr wrap="square">
            <a:spAutoFit/>
          </a:bodyPr>
          <a:lstStyle/>
          <a:p>
            <a:r>
              <a:rPr lang="tr-TR" sz="2400" b="1" dirty="0"/>
              <a:t>Laboratuvar Eldiveni</a:t>
            </a:r>
            <a:endParaRPr lang="tr-TR" sz="2400" dirty="0"/>
          </a:p>
          <a:p>
            <a:pPr algn="just"/>
            <a:r>
              <a:rPr lang="tr-TR" sz="2400" dirty="0"/>
              <a:t>Laboratuvar eldivenleri, laboratuvar çalışmalarında kimyasal maddelerin tahriş edici etkilerinden veya mikroorganizmaların enfeksiyon risklerinden korunmak amacıyla kullanılan malzemelerdir. Numunenin alınması, taşınması ve analizi gibi kimyasal, biyolojik ve fiziksel tehlikelerin olduğu durumlarda veya radyoaktif materyaller ile çalışmalarda eldiven kullanma ihtiyacı ortaya çıkar. </a:t>
            </a:r>
            <a:r>
              <a:rPr lang="tr-TR" sz="2400" dirty="0" smtClean="0"/>
              <a:t>Ancak, </a:t>
            </a:r>
            <a:r>
              <a:rPr lang="tr-TR" sz="2400" dirty="0"/>
              <a:t>tüm tehlikelere karşı kullanıcıyı tam olarak koruyan bir eldiven tipi mevcut olmadığı </a:t>
            </a:r>
            <a:r>
              <a:rPr lang="tr-TR" sz="2400" dirty="0" smtClean="0"/>
              <a:t>için, </a:t>
            </a:r>
            <a:r>
              <a:rPr lang="tr-TR" sz="2400" dirty="0"/>
              <a:t>yapılan işleme ve işlemden doğabilecek </a:t>
            </a:r>
            <a:r>
              <a:rPr lang="tr-TR" sz="2400" u="sng" dirty="0"/>
              <a:t>risklere uygun eldiven seçimi </a:t>
            </a:r>
            <a:r>
              <a:rPr lang="tr-TR" sz="2400" u="sng" dirty="0" smtClean="0"/>
              <a:t>önemlidir</a:t>
            </a:r>
            <a:r>
              <a:rPr lang="tr-TR" sz="2400" dirty="0" smtClean="0"/>
              <a:t>.</a:t>
            </a:r>
            <a:endParaRPr lang="tr-TR" sz="2400" dirty="0"/>
          </a:p>
        </p:txBody>
      </p:sp>
      <p:pic>
        <p:nvPicPr>
          <p:cNvPr id="3074" name="Picture 2" descr="laboratuvar eldivenler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23" y="3907548"/>
            <a:ext cx="4393276" cy="232983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laboratuvar eldivenleri ile ilgili görsel sonuc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393" y="3864673"/>
            <a:ext cx="3316830" cy="223886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aboratuvar eldivenleri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4323" y="3583446"/>
            <a:ext cx="2736971" cy="2736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671726"/>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1050</TotalTime>
  <Words>1076</Words>
  <Application>Microsoft Office PowerPoint</Application>
  <PresentationFormat>Geniş ekran</PresentationFormat>
  <Paragraphs>110</Paragraphs>
  <Slides>24</Slides>
  <Notes>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24</vt:i4>
      </vt:variant>
    </vt:vector>
  </HeadingPairs>
  <TitlesOfParts>
    <vt:vector size="31" baseType="lpstr">
      <vt:lpstr>Arial</vt:lpstr>
      <vt:lpstr>Calibri</vt:lpstr>
      <vt:lpstr>Calibri Light</vt:lpstr>
      <vt:lpstr>Calibri-Bold</vt:lpstr>
      <vt:lpstr>Calibri-BoldItalic</vt:lpstr>
      <vt:lpstr>TimesNewRomanPSMT</vt:lpstr>
      <vt:lpstr>Geçmişe bakış</vt:lpstr>
      <vt:lpstr>Maden Mühendisliği Bölümü Laboratuvar Güvenliği Eğitimi</vt:lpstr>
      <vt:lpstr>Laboratuvar Güvenliği Eğitimi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KKD kullanımı</vt:lpstr>
      <vt:lpstr>Maden Mühendisliği Bölümü Laboratuvar Güvenliği Eğitimi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Laboratuvar Güvenliği Eğitimi</dc:title>
  <dc:creator>Mustafa</dc:creator>
  <cp:lastModifiedBy>MG</cp:lastModifiedBy>
  <cp:revision>58</cp:revision>
  <dcterms:created xsi:type="dcterms:W3CDTF">2019-08-01T11:33:08Z</dcterms:created>
  <dcterms:modified xsi:type="dcterms:W3CDTF">2021-10-06T06:30:37Z</dcterms:modified>
</cp:coreProperties>
</file>