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1" r:id="rId2"/>
    <p:sldId id="282" r:id="rId3"/>
    <p:sldId id="276" r:id="rId4"/>
    <p:sldId id="277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8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D2ED-198A-4CF1-A78D-06FC5F053F90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0ED8-DA1B-48C0-88A5-031920795E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638-7C27-4A57-8211-6E396105ECA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01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638-7C27-4A57-8211-6E396105ECA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4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10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8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5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9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8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42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42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n9YujuIEHn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prosafety.com.tr/wp-content/uploads/2018/02/laboratuvarlarda-is-sagligi-ve-guvenligi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21" y="2220710"/>
            <a:ext cx="5950523" cy="16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m.kocaeli.edu.tr/Galeri/Pictures-92d6fbf3d1cc4ed8ab3050fbae44af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7" y="1335658"/>
            <a:ext cx="2137407" cy="24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7033" y="4282668"/>
            <a:ext cx="10367605" cy="174665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Maden Mühendisliği Bölümü</a:t>
            </a:r>
            <a:br>
              <a:rPr lang="tr-TR" sz="5400" b="1" dirty="0" smtClean="0">
                <a:solidFill>
                  <a:srgbClr val="FF0000"/>
                </a:solidFill>
              </a:rPr>
            </a:br>
            <a:r>
              <a:rPr lang="tr-TR" sz="5400" b="1" dirty="0" smtClean="0">
                <a:solidFill>
                  <a:srgbClr val="FF0000"/>
                </a:solidFill>
              </a:rPr>
              <a:t>Laboratuvar Güvenliği Eğitimi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943435" y="6401342"/>
            <a:ext cx="4114800" cy="365125"/>
          </a:xfrm>
        </p:spPr>
        <p:txBody>
          <a:bodyPr/>
          <a:lstStyle/>
          <a:p>
            <a:r>
              <a:rPr lang="tr-TR" sz="1800" b="1" dirty="0" smtClean="0">
                <a:solidFill>
                  <a:srgbClr val="FFFF00"/>
                </a:solidFill>
              </a:rPr>
              <a:t>AKÜ Maden Müh. Böl. </a:t>
            </a:r>
            <a:r>
              <a:rPr lang="tr-TR" sz="1800" b="1" dirty="0" err="1" smtClean="0">
                <a:solidFill>
                  <a:srgbClr val="FFFF00"/>
                </a:solidFill>
              </a:rPr>
              <a:t>iSG</a:t>
            </a:r>
            <a:r>
              <a:rPr lang="tr-TR" sz="1800" b="1" dirty="0" smtClean="0">
                <a:solidFill>
                  <a:srgbClr val="FFFF00"/>
                </a:solidFill>
              </a:rPr>
              <a:t> Komisyonu</a:t>
            </a:r>
            <a:endParaRPr lang="tr-TR" sz="1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a\Desktop\Maden A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2" y="312739"/>
            <a:ext cx="1826112" cy="13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kü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36" y="312739"/>
            <a:ext cx="1394746" cy="13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19" y="1431573"/>
            <a:ext cx="2142714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7488" y="692696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13856" y="184482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/>
              <a:t>Yangın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110’u arayın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Alanı terk edin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Laboratuvar ve bina sorumlusuna bilgilendirin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1990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052736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1464" y="90872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78675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43472" y="2276872"/>
            <a:ext cx="8784976" cy="230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 Kaynakları;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smtClean="0"/>
              <a:t>Elektrik:</a:t>
            </a:r>
            <a:r>
              <a:rPr lang="tr-TR" dirty="0" smtClean="0"/>
              <a:t> Yangın çıkışına en çok sebep olan kaynak</a:t>
            </a:r>
          </a:p>
          <a:p>
            <a:pPr marL="457200" lvl="1" indent="0">
              <a:buNone/>
            </a:pPr>
            <a:r>
              <a:rPr lang="tr-TR" dirty="0" smtClean="0"/>
              <a:t>Ev yapımı kablolama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3074" name="Picture 2" descr="C:\Users\Bilgisayarım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708920"/>
            <a:ext cx="44767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11424" y="1772816"/>
            <a:ext cx="878497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 Kaynakları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smtClean="0"/>
              <a:t>Elektrik sorunları</a:t>
            </a:r>
          </a:p>
          <a:p>
            <a:pPr lvl="1"/>
            <a:r>
              <a:rPr lang="tr-TR" dirty="0" smtClean="0"/>
              <a:t>Aşırı yüklü prizler</a:t>
            </a:r>
          </a:p>
          <a:p>
            <a:pPr lvl="1"/>
            <a:r>
              <a:rPr lang="tr-TR" dirty="0" smtClean="0"/>
              <a:t>Regülatör ve </a:t>
            </a:r>
            <a:r>
              <a:rPr lang="tr-TR" dirty="0"/>
              <a:t>güç </a:t>
            </a:r>
            <a:r>
              <a:rPr lang="tr-TR" dirty="0" smtClean="0"/>
              <a:t>kaynaklarının yanlış kullanımı</a:t>
            </a:r>
          </a:p>
        </p:txBody>
      </p:sp>
      <p:pic>
        <p:nvPicPr>
          <p:cNvPr id="4098" name="Picture 2" descr="C:\Users\Bilgisayarım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658170"/>
            <a:ext cx="7416824" cy="3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1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38443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87488" y="1853511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smtClean="0"/>
              <a:t>Elektrik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ıpranmış kablolar</a:t>
            </a:r>
          </a:p>
          <a:p>
            <a:pPr lvl="1"/>
            <a:r>
              <a:rPr lang="tr-TR" dirty="0"/>
              <a:t>U</a:t>
            </a:r>
            <a:r>
              <a:rPr lang="tr-TR" dirty="0" smtClean="0"/>
              <a:t>zatma </a:t>
            </a:r>
            <a:r>
              <a:rPr lang="tr-TR" dirty="0"/>
              <a:t>kablolarının yanlış kullanılması</a:t>
            </a:r>
            <a:endParaRPr lang="tr-TR" dirty="0" smtClean="0"/>
          </a:p>
        </p:txBody>
      </p:sp>
      <p:pic>
        <p:nvPicPr>
          <p:cNvPr id="5122" name="Picture 2" descr="C:\Users\Bilgisayarım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158836"/>
            <a:ext cx="2865526" cy="21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lgisayarım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70619"/>
            <a:ext cx="2808312" cy="23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ilgisayarım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90" y="3645024"/>
            <a:ext cx="28003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5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0505" y="906785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127448" y="1772816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800" dirty="0"/>
              <a:t>Kimyasal reaksiyon: doğru deneysel metot kullanılmamış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6146" name="Picture 2" descr="C:\Users\Bilgisayarım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212976"/>
            <a:ext cx="4345517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8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7448" y="80105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271464" y="1922808"/>
            <a:ext cx="87793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r>
              <a:rPr lang="tr-TR" sz="2800" dirty="0"/>
              <a:t>Kimyasal reaksiyon: Su ile tepkime veren kimyasal kullanılmış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7170" name="Picture 2" descr="C:\Users\Bilgisayarım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780928"/>
            <a:ext cx="48188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6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7448" y="7647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36168" y="184482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 smtClean="0"/>
              <a:t>Kimyasal reaksiyon: Uyumsuz atıkların bir arada depolanması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8194" name="Picture 2" descr="C:\Users\Bilgisayarım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061188"/>
            <a:ext cx="7762949" cy="34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9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919536" y="2492896"/>
            <a:ext cx="507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https://www.youtube.com/watch?v=GobOZ0NQcQs</a:t>
            </a:r>
          </a:p>
        </p:txBody>
      </p:sp>
    </p:spTree>
    <p:extLst>
      <p:ext uri="{BB962C8B-B14F-4D97-AF65-F5344CB8AC3E}">
        <p14:creationId xmlns:p14="http://schemas.microsoft.com/office/powerpoint/2010/main" val="194646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prosafety.com.tr/wp-content/uploads/2018/02/laboratuvarlarda-is-sagligi-ve-guvenligi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21" y="2220710"/>
            <a:ext cx="5950523" cy="16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m.kocaeli.edu.tr/Galeri/Pictures-92d6fbf3d1cc4ed8ab3050fbae44af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7" y="1335658"/>
            <a:ext cx="2137407" cy="24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7033" y="4282668"/>
            <a:ext cx="10367605" cy="174665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Maden Mühendisliği Bölümü</a:t>
            </a:r>
            <a:br>
              <a:rPr lang="tr-TR" sz="5400" b="1" dirty="0" smtClean="0">
                <a:solidFill>
                  <a:srgbClr val="FF0000"/>
                </a:solidFill>
              </a:rPr>
            </a:br>
            <a:r>
              <a:rPr lang="tr-TR" sz="5400" b="1" dirty="0" smtClean="0">
                <a:solidFill>
                  <a:srgbClr val="FF0000"/>
                </a:solidFill>
              </a:rPr>
              <a:t>Laboratuvar Güvenliği Eğitimi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943435" y="6401342"/>
            <a:ext cx="4114800" cy="365125"/>
          </a:xfrm>
        </p:spPr>
        <p:txBody>
          <a:bodyPr/>
          <a:lstStyle/>
          <a:p>
            <a:r>
              <a:rPr lang="tr-TR" sz="1800" b="1" dirty="0" smtClean="0">
                <a:solidFill>
                  <a:srgbClr val="FFFF00"/>
                </a:solidFill>
              </a:rPr>
              <a:t>AKÜ Maden Müh. Böl. </a:t>
            </a:r>
            <a:r>
              <a:rPr lang="tr-TR" sz="1800" b="1" dirty="0" err="1" smtClean="0">
                <a:solidFill>
                  <a:srgbClr val="FFFF00"/>
                </a:solidFill>
              </a:rPr>
              <a:t>iSG</a:t>
            </a:r>
            <a:r>
              <a:rPr lang="tr-TR" sz="1800" b="1" dirty="0" smtClean="0">
                <a:solidFill>
                  <a:srgbClr val="FFFF00"/>
                </a:solidFill>
              </a:rPr>
              <a:t> Komisyonu</a:t>
            </a:r>
            <a:endParaRPr lang="tr-TR" sz="1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a\Desktop\Maden A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2" y="312739"/>
            <a:ext cx="1826112" cy="13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kü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36" y="312739"/>
            <a:ext cx="1394746" cy="13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19" y="1431573"/>
            <a:ext cx="2142714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7096" y="648182"/>
            <a:ext cx="10515600" cy="77232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Laboratuvar Güvenliği Eğitimi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Güvenliğe Giriş</a:t>
            </a:r>
          </a:p>
          <a:p>
            <a:r>
              <a:rPr lang="tr-TR" sz="3200" dirty="0" smtClean="0"/>
              <a:t>Kimyasal Güvenlik</a:t>
            </a:r>
          </a:p>
          <a:p>
            <a:r>
              <a:rPr lang="tr-TR" sz="3200" dirty="0" smtClean="0"/>
              <a:t>Kişisel Koruyucu Donanımları</a:t>
            </a:r>
          </a:p>
          <a:p>
            <a:r>
              <a:rPr lang="tr-TR" sz="3200" b="1" dirty="0" smtClean="0">
                <a:solidFill>
                  <a:srgbClr val="FFC000"/>
                </a:solidFill>
              </a:rPr>
              <a:t>Acil Durum Hazırlığı, Tehlikeli </a:t>
            </a:r>
            <a:r>
              <a:rPr lang="tr-TR" sz="3200" b="1" dirty="0">
                <a:solidFill>
                  <a:srgbClr val="FFC000"/>
                </a:solidFill>
              </a:rPr>
              <a:t>Atık Yönetimi ve </a:t>
            </a:r>
            <a:r>
              <a:rPr lang="tr-TR" sz="3200" b="1" dirty="0" err="1" smtClean="0">
                <a:solidFill>
                  <a:srgbClr val="FFC000"/>
                </a:solidFill>
              </a:rPr>
              <a:t>Bertarafı</a:t>
            </a:r>
            <a:endParaRPr lang="tr-TR" sz="3200" b="1" dirty="0" smtClean="0">
              <a:solidFill>
                <a:srgbClr val="FFC000"/>
              </a:solidFill>
            </a:endParaRP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iletişim bilgileri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tahliye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Yangın güvenliği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durum duşu ve göz yıkama duşu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müdahale prosedürleri</a:t>
            </a:r>
          </a:p>
          <a:p>
            <a:endParaRPr lang="tr-TR" sz="3200" b="1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3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980728"/>
            <a:ext cx="8229600" cy="53586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1911415"/>
            <a:ext cx="3960440" cy="576064"/>
          </a:xfrm>
        </p:spPr>
        <p:txBody>
          <a:bodyPr>
            <a:normAutofit/>
          </a:bodyPr>
          <a:lstStyle/>
          <a:p>
            <a:r>
              <a:rPr lang="tr-TR" dirty="0" smtClean="0"/>
              <a:t>Acil iletişim bilgileri</a:t>
            </a:r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026" name="Picture 2" descr="C:\Users\Bilgisayarım\Desktop\Lab bilgi for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764704"/>
            <a:ext cx="60190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24000" y="246878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Acil durumlarda laboratuvarlarda bulunan bilgi formlarını kullanın.</a:t>
            </a:r>
          </a:p>
          <a:p>
            <a:endParaRPr lang="tr-TR" sz="2000" dirty="0"/>
          </a:p>
          <a:p>
            <a:r>
              <a:rPr lang="tr-TR" sz="2000" dirty="0"/>
              <a:t>Laboratuvar sorumlusu ve diğer kişiler ile iletişime geçin.</a:t>
            </a:r>
          </a:p>
        </p:txBody>
      </p:sp>
    </p:spTree>
    <p:extLst>
      <p:ext uri="{BB962C8B-B14F-4D97-AF65-F5344CB8AC3E}">
        <p14:creationId xmlns:p14="http://schemas.microsoft.com/office/powerpoint/2010/main" val="40300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871202"/>
            <a:ext cx="8229600" cy="53586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9456" y="1736812"/>
            <a:ext cx="3960440" cy="576064"/>
          </a:xfrm>
        </p:spPr>
        <p:txBody>
          <a:bodyPr>
            <a:normAutofit/>
          </a:bodyPr>
          <a:lstStyle/>
          <a:p>
            <a:r>
              <a:rPr lang="tr-TR" b="1" dirty="0" smtClean="0"/>
              <a:t>Acil Tahliye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199456" y="244585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sz="2000" dirty="0"/>
              <a:t>Acil durumlarda (Büyük çaplı yangınlar, aşırı duman veya gaz, vb.) laboratuvarları kaçış yollarını kullanarak terk edin. </a:t>
            </a:r>
          </a:p>
          <a:p>
            <a:pPr marL="457200" indent="-457200">
              <a:buFont typeface="+mj-lt"/>
              <a:buAutoNum type="arabicParenR"/>
            </a:pPr>
            <a:endParaRPr lang="tr-TR" sz="2000" dirty="0"/>
          </a:p>
          <a:p>
            <a:pPr marL="457200" indent="-457200">
              <a:buFont typeface="+mj-lt"/>
              <a:buAutoNum type="arabicParenR"/>
            </a:pPr>
            <a:r>
              <a:rPr lang="tr-TR" sz="2000" dirty="0"/>
              <a:t>Laboratuvar sorumlusu ve diğer acil durum sorumlusu kurum ve kişiler ile iletişime geçin.</a:t>
            </a:r>
          </a:p>
        </p:txBody>
      </p:sp>
      <p:pic>
        <p:nvPicPr>
          <p:cNvPr id="2050" name="Picture 2" descr="C:\Users\Bilgisayarım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077072"/>
            <a:ext cx="4500356" cy="21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5440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55440" y="1844824"/>
            <a:ext cx="7992888" cy="4644583"/>
          </a:xfrm>
        </p:spPr>
        <p:txBody>
          <a:bodyPr>
            <a:normAutofit/>
          </a:bodyPr>
          <a:lstStyle/>
          <a:p>
            <a:r>
              <a:rPr lang="tr-TR" b="1" dirty="0"/>
              <a:t>Yangın T</a:t>
            </a:r>
            <a:r>
              <a:rPr lang="tr-TR" b="1" dirty="0" smtClean="0"/>
              <a:t>üpü Çeşitleri;</a:t>
            </a:r>
          </a:p>
          <a:p>
            <a:endParaRPr lang="tr-T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A Tipi</a:t>
            </a:r>
            <a:r>
              <a:rPr lang="tr-TR" dirty="0" smtClean="0"/>
              <a:t>: kağıt, kumaş, ahşap ve plastik 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B Tipi</a:t>
            </a:r>
            <a:r>
              <a:rPr lang="tr-TR" dirty="0" smtClean="0"/>
              <a:t>: Gaz ve yağ </a:t>
            </a:r>
            <a:r>
              <a:rPr lang="tr-TR" dirty="0"/>
              <a:t>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C Tipi</a:t>
            </a:r>
            <a:r>
              <a:rPr lang="tr-TR" dirty="0" smtClean="0"/>
              <a:t>: Elektrik malzemeleri </a:t>
            </a:r>
            <a:r>
              <a:rPr lang="tr-TR" dirty="0"/>
              <a:t>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D Tipi</a:t>
            </a:r>
            <a:r>
              <a:rPr lang="tr-TR" dirty="0" smtClean="0"/>
              <a:t>: Metal(sodyum, potasyum, magnezyum </a:t>
            </a:r>
            <a:r>
              <a:rPr lang="tr-TR" dirty="0"/>
              <a:t>içerikli) yangınlarını söndürmek için kullanılır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Eğitim için aşağıdaki linkte verilen videoyu izleyin.</a:t>
            </a:r>
            <a:endParaRPr lang="tr-TR" dirty="0"/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       https</a:t>
            </a:r>
            <a:r>
              <a:rPr lang="tr-TR" dirty="0">
                <a:hlinkClick r:id="rId2"/>
              </a:rPr>
              <a:t>://www.youtube.com/watch?v=n9YujuIEHnc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5" name="Picture 3" descr="C:\Users\Bilgisayarım\Desktop\kuru-kimyevi-tozlu-yangin-tupleri-2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06" y="499001"/>
            <a:ext cx="18192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21160" y="106330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Bilgisayarım\Desktop\yangın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54" y="2492896"/>
            <a:ext cx="862817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31504" y="191683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Yangın Tüpü Çeşitleri</a:t>
            </a:r>
          </a:p>
        </p:txBody>
      </p:sp>
    </p:spTree>
    <p:extLst>
      <p:ext uri="{BB962C8B-B14F-4D97-AF65-F5344CB8AC3E}">
        <p14:creationId xmlns:p14="http://schemas.microsoft.com/office/powerpoint/2010/main" val="22263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0761" y="669673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83432" y="2636912"/>
            <a:ext cx="8301608" cy="208823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tr-TR" sz="2800" dirty="0"/>
              <a:t>Etkilenen alanı en az 15 dakika boyunca yıkayın.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800" dirty="0"/>
              <a:t>Kimyasal bulaşmış giysilerinizi çıkarın.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800" dirty="0"/>
              <a:t>Tıbbi yardım isteyin (112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83432" y="1898333"/>
            <a:ext cx="603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/>
              <a:t>Acil durum duşu ve göz yıkama duşu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627167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20" y="3573016"/>
            <a:ext cx="2544760" cy="32063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91" y="2015992"/>
            <a:ext cx="2689305" cy="3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7488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03512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M</a:t>
            </a:r>
            <a:r>
              <a:rPr lang="tr-TR" dirty="0" smtClean="0"/>
              <a:t>üdahale </a:t>
            </a:r>
            <a:r>
              <a:rPr lang="tr-TR" dirty="0"/>
              <a:t>acil durumun </a:t>
            </a:r>
            <a:r>
              <a:rPr lang="tr-TR" dirty="0" smtClean="0"/>
              <a:t>kapsamına göre değişir;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1) Ufak ve Büyük </a:t>
            </a:r>
            <a:r>
              <a:rPr lang="tr-TR" dirty="0"/>
              <a:t>H</a:t>
            </a:r>
            <a:r>
              <a:rPr lang="tr-TR" dirty="0" smtClean="0"/>
              <a:t>acimli Dökülmeler</a:t>
            </a:r>
          </a:p>
          <a:p>
            <a:pPr marL="0" indent="0">
              <a:buNone/>
            </a:pPr>
            <a:r>
              <a:rPr lang="tr-TR" dirty="0" smtClean="0"/>
              <a:t>2) Yangın</a:t>
            </a:r>
          </a:p>
          <a:p>
            <a:pPr marL="0" indent="0">
              <a:buNone/>
            </a:pPr>
            <a:r>
              <a:rPr lang="tr-TR" dirty="0" smtClean="0"/>
              <a:t>3) Patlama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5480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13856" y="191683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Dökülme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Durumu laboratuvar sorumlusu ve laboratuvarda çalışan diğer kişilere bildirin.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Mümkün ise dökülmeyi durdurun ve alanı temizleyin.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Temizlik için kullandığınız malzemeleri torbalar içinde atık bölümüne bırakın.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Büyük hacimli tehlikeli dökülmelerde alanı terk edin, yangın alarmını çalıştırın ve 112’yi arayın.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32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</TotalTime>
  <Words>400</Words>
  <Application>Microsoft Office PowerPoint</Application>
  <PresentationFormat>Geniş ekran</PresentationFormat>
  <Paragraphs>98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Geçmişe bakış</vt:lpstr>
      <vt:lpstr>Maden Mühendisliği Bölümü Laboratuvar Güvenliği Eğitimi</vt:lpstr>
      <vt:lpstr>Laboratuvar Güvenliği Eğitimi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PowerPoint Sunusu</vt:lpstr>
      <vt:lpstr>Maden Mühendisliği Bölümü Laboratuvar Güvenliği Eğitimi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GÜVENLİĞİ EĞİTİMİ</dc:title>
  <dc:creator>Bilgisayarım</dc:creator>
  <cp:lastModifiedBy>MG</cp:lastModifiedBy>
  <cp:revision>25</cp:revision>
  <dcterms:created xsi:type="dcterms:W3CDTF">2019-08-02T07:09:44Z</dcterms:created>
  <dcterms:modified xsi:type="dcterms:W3CDTF">2021-10-06T06:42:20Z</dcterms:modified>
</cp:coreProperties>
</file>