
<file path=[Content_Types].xml><?xml version="1.0" encoding="utf-8"?>
<Types xmlns="http://schemas.openxmlformats.org/package/2006/content-types">
  <Default Extension="png" ContentType="image/png"/>
  <Default Extension="jpeg" ContentType="image/jpeg"/>
  <Default Extension="dib"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303" r:id="rId2"/>
    <p:sldId id="290" r:id="rId3"/>
    <p:sldId id="281" r:id="rId4"/>
    <p:sldId id="307" r:id="rId5"/>
    <p:sldId id="305" r:id="rId6"/>
    <p:sldId id="283" r:id="rId7"/>
    <p:sldId id="284" r:id="rId8"/>
    <p:sldId id="286" r:id="rId9"/>
    <p:sldId id="288" r:id="rId10"/>
    <p:sldId id="308" r:id="rId11"/>
    <p:sldId id="309" r:id="rId12"/>
    <p:sldId id="310" r:id="rId13"/>
    <p:sldId id="311" r:id="rId14"/>
    <p:sldId id="312" r:id="rId15"/>
    <p:sldId id="313" r:id="rId16"/>
    <p:sldId id="314" r:id="rId17"/>
    <p:sldId id="315" r:id="rId18"/>
    <p:sldId id="316" r:id="rId19"/>
    <p:sldId id="317" r:id="rId20"/>
    <p:sldId id="318" r:id="rId21"/>
    <p:sldId id="319" r:id="rId22"/>
    <p:sldId id="320" r:id="rId23"/>
    <p:sldId id="321" r:id="rId24"/>
    <p:sldId id="322" r:id="rId25"/>
    <p:sldId id="323" r:id="rId26"/>
    <p:sldId id="324" r:id="rId27"/>
    <p:sldId id="325" r:id="rId28"/>
    <p:sldId id="326" r:id="rId29"/>
    <p:sldId id="327" r:id="rId30"/>
    <p:sldId id="328" r:id="rId31"/>
    <p:sldId id="329" r:id="rId32"/>
    <p:sldId id="330" r:id="rId33"/>
    <p:sldId id="331" r:id="rId34"/>
    <p:sldId id="332" r:id="rId35"/>
    <p:sldId id="334" r:id="rId36"/>
    <p:sldId id="333" r:id="rId37"/>
    <p:sldId id="335" r:id="rId38"/>
    <p:sldId id="336" r:id="rId39"/>
    <p:sldId id="337" r:id="rId40"/>
    <p:sldId id="338" r:id="rId41"/>
    <p:sldId id="339" r:id="rId42"/>
    <p:sldId id="340" r:id="rId43"/>
    <p:sldId id="341" r:id="rId44"/>
    <p:sldId id="342" r:id="rId45"/>
    <p:sldId id="306"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300"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3DA188-ECAC-4F4B-A6A4-87FDE9718C41}" type="datetimeFigureOut">
              <a:rPr lang="tr-TR" smtClean="0"/>
              <a:t>21.01.2023</a:t>
            </a:fld>
            <a:endParaRPr lang="tr-TR"/>
          </a:p>
        </p:txBody>
      </p:sp>
      <p:sp>
        <p:nvSpPr>
          <p:cNvPr id="4" name="Slayt Görüntüsü Yer Tutucus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369970-605F-471F-8C4C-E3B0932B91BA}" type="slidenum">
              <a:rPr lang="tr-TR" smtClean="0"/>
              <a:t>‹#›</a:t>
            </a:fld>
            <a:endParaRPr lang="tr-TR"/>
          </a:p>
        </p:txBody>
      </p:sp>
    </p:spTree>
    <p:extLst>
      <p:ext uri="{BB962C8B-B14F-4D97-AF65-F5344CB8AC3E}">
        <p14:creationId xmlns:p14="http://schemas.microsoft.com/office/powerpoint/2010/main" val="1251462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3414638-7C27-4A57-8211-6E396105ECA2}" type="slidenum">
              <a:rPr lang="tr-TR" smtClean="0"/>
              <a:t>1</a:t>
            </a:fld>
            <a:endParaRPr lang="tr-TR"/>
          </a:p>
        </p:txBody>
      </p:sp>
    </p:spTree>
    <p:extLst>
      <p:ext uri="{BB962C8B-B14F-4D97-AF65-F5344CB8AC3E}">
        <p14:creationId xmlns:p14="http://schemas.microsoft.com/office/powerpoint/2010/main" val="3047198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noProof="0" dirty="0" smtClean="0"/>
              <a:t>Sacın yüksekliği güvenli bir seviyede tutulmalıdır. Güvenli seviye, kimyasal duman davlumbaz kanadına ve yan duvara yerleştirilen sarı etiketlerle tanımlanmıştır. Kanadın güvenli bir seviyede tutulması, buharın etkin şekilde atılmasını ve kimyasal dumanının davlumbaz içindeki sıçramasına karşı veya patlamaya karşı fiziksel bir bariyer sağlar.</a:t>
            </a:r>
          </a:p>
          <a:p>
            <a:endParaRPr lang="tr-TR" noProof="0" dirty="0"/>
          </a:p>
        </p:txBody>
      </p:sp>
      <p:sp>
        <p:nvSpPr>
          <p:cNvPr id="4" name="3 Slayt Numarası Yer Tutucusu"/>
          <p:cNvSpPr>
            <a:spLocks noGrp="1"/>
          </p:cNvSpPr>
          <p:nvPr>
            <p:ph type="sldNum" sz="quarter" idx="10"/>
          </p:nvPr>
        </p:nvSpPr>
        <p:spPr/>
        <p:txBody>
          <a:bodyPr/>
          <a:lstStyle/>
          <a:p>
            <a:fld id="{A14FF2CC-7630-4D87-8F2D-3E6F67EF627C}" type="slidenum">
              <a:rPr lang="tr-TR" smtClean="0"/>
              <a:pPr/>
              <a:t>20</a:t>
            </a:fld>
            <a:endParaRPr lang="tr-TR"/>
          </a:p>
        </p:txBody>
      </p:sp>
    </p:spTree>
    <p:extLst>
      <p:ext uri="{BB962C8B-B14F-4D97-AF65-F5344CB8AC3E}">
        <p14:creationId xmlns:p14="http://schemas.microsoft.com/office/powerpoint/2010/main" val="2661052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2137D83-A1BA-4A46-B009-CEC8F638CF65}" type="slidenum">
              <a:rPr lang="tr-TR" smtClean="0"/>
              <a:pPr/>
              <a:t>24</a:t>
            </a:fld>
            <a:endParaRPr lang="tr-TR"/>
          </a:p>
        </p:txBody>
      </p:sp>
    </p:spTree>
    <p:extLst>
      <p:ext uri="{BB962C8B-B14F-4D97-AF65-F5344CB8AC3E}">
        <p14:creationId xmlns:p14="http://schemas.microsoft.com/office/powerpoint/2010/main" val="3230849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32137D83-A1BA-4A46-B009-CEC8F638CF65}" type="slidenum">
              <a:rPr lang="tr-TR" smtClean="0"/>
              <a:t>27</a:t>
            </a:fld>
            <a:endParaRPr lang="tr-TR"/>
          </a:p>
        </p:txBody>
      </p:sp>
    </p:spTree>
    <p:extLst>
      <p:ext uri="{BB962C8B-B14F-4D97-AF65-F5344CB8AC3E}">
        <p14:creationId xmlns:p14="http://schemas.microsoft.com/office/powerpoint/2010/main" val="2401072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3414638-7C27-4A57-8211-6E396105ECA2}" type="slidenum">
              <a:rPr lang="tr-TR" smtClean="0"/>
              <a:t>45</a:t>
            </a:fld>
            <a:endParaRPr lang="tr-TR"/>
          </a:p>
        </p:txBody>
      </p:sp>
    </p:spTree>
    <p:extLst>
      <p:ext uri="{BB962C8B-B14F-4D97-AF65-F5344CB8AC3E}">
        <p14:creationId xmlns:p14="http://schemas.microsoft.com/office/powerpoint/2010/main" val="2307934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pPr algn="just"/>
            <a:r>
              <a:rPr lang="tr-TR" sz="1200" dirty="0" smtClean="0">
                <a:latin typeface="Times New Roman" pitchFamily="18" charset="0"/>
                <a:cs typeface="Times New Roman" pitchFamily="18" charset="0"/>
              </a:rPr>
              <a:t>Mavi= Sağlığa zararlı maddeler</a:t>
            </a:r>
          </a:p>
          <a:p>
            <a:pPr algn="just"/>
            <a:r>
              <a:rPr lang="tr-TR" sz="1200" dirty="0" smtClean="0">
                <a:latin typeface="Times New Roman" pitchFamily="18" charset="0"/>
                <a:cs typeface="Times New Roman" pitchFamily="18" charset="0"/>
              </a:rPr>
              <a:t>Kırmızı= Yanıcı zararlı maddeler</a:t>
            </a:r>
          </a:p>
          <a:p>
            <a:pPr algn="just"/>
            <a:r>
              <a:rPr lang="tr-TR" sz="1200" dirty="0" smtClean="0">
                <a:latin typeface="Times New Roman" pitchFamily="18" charset="0"/>
                <a:cs typeface="Times New Roman" pitchFamily="18" charset="0"/>
              </a:rPr>
              <a:t>Sarı= </a:t>
            </a:r>
            <a:r>
              <a:rPr lang="tr-TR" sz="1200" dirty="0" err="1" smtClean="0">
                <a:latin typeface="Times New Roman" pitchFamily="18" charset="0"/>
                <a:cs typeface="Times New Roman" pitchFamily="18" charset="0"/>
              </a:rPr>
              <a:t>Reaktivite</a:t>
            </a:r>
            <a:r>
              <a:rPr lang="tr-TR" sz="1200" dirty="0" smtClean="0">
                <a:latin typeface="Times New Roman" pitchFamily="18" charset="0"/>
                <a:cs typeface="Times New Roman" pitchFamily="18" charset="0"/>
              </a:rPr>
              <a:t> zararı</a:t>
            </a:r>
          </a:p>
          <a:p>
            <a:pPr algn="just"/>
            <a:r>
              <a:rPr lang="tr-TR" sz="1200" dirty="0" smtClean="0">
                <a:latin typeface="Times New Roman" pitchFamily="18" charset="0"/>
                <a:cs typeface="Times New Roman" pitchFamily="18" charset="0"/>
              </a:rPr>
              <a:t>Beyaz= Spesifik zararlar</a:t>
            </a:r>
          </a:p>
          <a:p>
            <a:pPr algn="just"/>
            <a:endParaRPr lang="tr-TR" sz="1200" dirty="0" smtClean="0">
              <a:latin typeface="Times New Roman" pitchFamily="18" charset="0"/>
              <a:cs typeface="Times New Roman" pitchFamily="18" charset="0"/>
            </a:endParaRPr>
          </a:p>
          <a:p>
            <a:pPr algn="just"/>
            <a:r>
              <a:rPr lang="tr-TR" sz="1200" dirty="0" smtClean="0">
                <a:latin typeface="Times New Roman" pitchFamily="18" charset="0"/>
                <a:cs typeface="Times New Roman" pitchFamily="18" charset="0"/>
              </a:rPr>
              <a:t>Rakamlar ise 0-4 arası değişir.</a:t>
            </a:r>
          </a:p>
          <a:p>
            <a:pPr algn="just"/>
            <a:r>
              <a:rPr lang="tr-TR" sz="1200" dirty="0" smtClean="0">
                <a:latin typeface="Times New Roman" pitchFamily="18" charset="0"/>
                <a:cs typeface="Times New Roman" pitchFamily="18" charset="0"/>
              </a:rPr>
              <a:t>0: en düşük zarar</a:t>
            </a:r>
          </a:p>
          <a:p>
            <a:pPr algn="just"/>
            <a:r>
              <a:rPr lang="tr-TR" sz="1200" dirty="0" smtClean="0">
                <a:latin typeface="Times New Roman" pitchFamily="18" charset="0"/>
                <a:cs typeface="Times New Roman" pitchFamily="18" charset="0"/>
              </a:rPr>
              <a:t>4: en yüksek zarar anlamı taşır</a:t>
            </a:r>
            <a:endParaRPr lang="tr-TR" dirty="0"/>
          </a:p>
        </p:txBody>
      </p:sp>
      <p:sp>
        <p:nvSpPr>
          <p:cNvPr id="4" name="3 Slayt Numarası Yer Tutucusu"/>
          <p:cNvSpPr>
            <a:spLocks noGrp="1"/>
          </p:cNvSpPr>
          <p:nvPr>
            <p:ph type="sldNum" sz="quarter" idx="10"/>
          </p:nvPr>
        </p:nvSpPr>
        <p:spPr/>
        <p:txBody>
          <a:bodyPr/>
          <a:lstStyle/>
          <a:p>
            <a:fld id="{A14FF2CC-7630-4D87-8F2D-3E6F67EF627C}" type="slidenum">
              <a:rPr lang="tr-TR" smtClean="0"/>
              <a:pPr/>
              <a:t>10</a:t>
            </a:fld>
            <a:endParaRPr lang="tr-TR"/>
          </a:p>
        </p:txBody>
      </p:sp>
    </p:spTree>
    <p:extLst>
      <p:ext uri="{BB962C8B-B14F-4D97-AF65-F5344CB8AC3E}">
        <p14:creationId xmlns:p14="http://schemas.microsoft.com/office/powerpoint/2010/main" val="3390126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A14FF2CC-7630-4D87-8F2D-3E6F67EF627C}" type="slidenum">
              <a:rPr lang="tr-TR" smtClean="0"/>
              <a:pPr/>
              <a:t>11</a:t>
            </a:fld>
            <a:endParaRPr lang="tr-TR"/>
          </a:p>
        </p:txBody>
      </p:sp>
    </p:spTree>
    <p:extLst>
      <p:ext uri="{BB962C8B-B14F-4D97-AF65-F5344CB8AC3E}">
        <p14:creationId xmlns:p14="http://schemas.microsoft.com/office/powerpoint/2010/main" val="1456988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pPr algn="just"/>
            <a:r>
              <a:rPr lang="tr-TR" sz="1200" dirty="0" smtClean="0">
                <a:latin typeface="Times New Roman" pitchFamily="18" charset="0"/>
                <a:cs typeface="Times New Roman" pitchFamily="18" charset="0"/>
              </a:rPr>
              <a:t>HMIS sistemini </a:t>
            </a:r>
            <a:r>
              <a:rPr lang="tr-TR" sz="1200" dirty="0" err="1" smtClean="0">
                <a:latin typeface="Times New Roman" pitchFamily="18" charset="0"/>
                <a:cs typeface="Times New Roman" pitchFamily="18" charset="0"/>
              </a:rPr>
              <a:t>laboratuvarda</a:t>
            </a:r>
            <a:r>
              <a:rPr lang="tr-TR" sz="1200" dirty="0" smtClean="0">
                <a:latin typeface="Times New Roman" pitchFamily="18" charset="0"/>
                <a:cs typeface="Times New Roman" pitchFamily="18" charset="0"/>
              </a:rPr>
              <a:t> görebilirsiniz.  </a:t>
            </a:r>
          </a:p>
          <a:p>
            <a:pPr algn="just"/>
            <a:r>
              <a:rPr lang="tr-TR" sz="1200" dirty="0" smtClean="0">
                <a:latin typeface="Times New Roman" pitchFamily="18" charset="0"/>
                <a:cs typeface="Times New Roman" pitchFamily="18" charset="0"/>
              </a:rPr>
              <a:t>Mavi renk sağlığa zararlı, kırmızı renk yanıcı ve turuncu renk fiziksel zararlı maddeleri ifade eder. </a:t>
            </a:r>
          </a:p>
          <a:p>
            <a:pPr algn="just"/>
            <a:endParaRPr lang="tr-TR" sz="1200" dirty="0" smtClean="0">
              <a:latin typeface="Times New Roman" pitchFamily="18" charset="0"/>
              <a:cs typeface="Times New Roman" pitchFamily="18" charset="0"/>
            </a:endParaRPr>
          </a:p>
          <a:p>
            <a:pPr algn="just"/>
            <a:r>
              <a:rPr lang="tr-TR" sz="1200" dirty="0" smtClean="0">
                <a:latin typeface="Times New Roman" pitchFamily="18" charset="0"/>
                <a:cs typeface="Times New Roman" pitchFamily="18" charset="0"/>
              </a:rPr>
              <a:t>En alttaki beyaz bölgeye ise Kişisel koruyucu ekipmanın kodu yazılır.</a:t>
            </a:r>
          </a:p>
          <a:p>
            <a:pPr algn="just"/>
            <a:endParaRPr lang="tr-TR" sz="1200" dirty="0" smtClean="0">
              <a:latin typeface="Times New Roman" pitchFamily="18" charset="0"/>
              <a:cs typeface="Times New Roman" pitchFamily="18" charset="0"/>
            </a:endParaRPr>
          </a:p>
          <a:p>
            <a:pPr algn="just"/>
            <a:r>
              <a:rPr lang="tr-TR" sz="1200" dirty="0" smtClean="0">
                <a:latin typeface="Times New Roman" pitchFamily="18" charset="0"/>
                <a:cs typeface="Times New Roman" pitchFamily="18" charset="0"/>
              </a:rPr>
              <a:t>Sağ kısımdaki yeşil renkli bölgede ise kişisel koruyucu kodları yer alır. </a:t>
            </a:r>
          </a:p>
          <a:p>
            <a:endParaRPr lang="tr-TR" dirty="0"/>
          </a:p>
        </p:txBody>
      </p:sp>
      <p:sp>
        <p:nvSpPr>
          <p:cNvPr id="4" name="3 Slayt Numarası Yer Tutucusu"/>
          <p:cNvSpPr>
            <a:spLocks noGrp="1"/>
          </p:cNvSpPr>
          <p:nvPr>
            <p:ph type="sldNum" sz="quarter" idx="10"/>
          </p:nvPr>
        </p:nvSpPr>
        <p:spPr/>
        <p:txBody>
          <a:bodyPr/>
          <a:lstStyle/>
          <a:p>
            <a:fld id="{A14FF2CC-7630-4D87-8F2D-3E6F67EF627C}" type="slidenum">
              <a:rPr lang="tr-TR" smtClean="0"/>
              <a:pPr/>
              <a:t>12</a:t>
            </a:fld>
            <a:endParaRPr lang="tr-TR"/>
          </a:p>
        </p:txBody>
      </p:sp>
    </p:spTree>
    <p:extLst>
      <p:ext uri="{BB962C8B-B14F-4D97-AF65-F5344CB8AC3E}">
        <p14:creationId xmlns:p14="http://schemas.microsoft.com/office/powerpoint/2010/main" val="3041979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A14FF2CC-7630-4D87-8F2D-3E6F67EF627C}" type="slidenum">
              <a:rPr lang="tr-TR" smtClean="0"/>
              <a:pPr/>
              <a:t>14</a:t>
            </a:fld>
            <a:endParaRPr lang="tr-TR"/>
          </a:p>
        </p:txBody>
      </p:sp>
    </p:spTree>
    <p:extLst>
      <p:ext uri="{BB962C8B-B14F-4D97-AF65-F5344CB8AC3E}">
        <p14:creationId xmlns:p14="http://schemas.microsoft.com/office/powerpoint/2010/main" val="1346679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r>
              <a:rPr lang="tr-TR" dirty="0" smtClean="0"/>
              <a:t>Unutmamalıyız ki, tüm kimyasal</a:t>
            </a:r>
            <a:r>
              <a:rPr lang="tr-TR" baseline="0" dirty="0" smtClean="0"/>
              <a:t> kaplardaki etiketlerde içerisindeki bileşiğin tam ismi yazılı olmalıdır. Kesinlikle kısaltma ya da sadece </a:t>
            </a:r>
            <a:r>
              <a:rPr lang="tr-TR" baseline="0" dirty="0" err="1" smtClean="0"/>
              <a:t>formulü</a:t>
            </a:r>
            <a:r>
              <a:rPr lang="tr-TR" baseline="0" dirty="0" smtClean="0"/>
              <a:t> yazılmamalıdır. Kimyasal kaplarının </a:t>
            </a:r>
            <a:r>
              <a:rPr lang="tr-TR" baseline="0" dirty="0" err="1" smtClean="0"/>
              <a:t>orjinallerin</a:t>
            </a:r>
            <a:r>
              <a:rPr lang="tr-TR" baseline="0" dirty="0" smtClean="0"/>
              <a:t> de mutlaka GHS etiketleri olmalıdır. Eğer uygulama kolaylığı için laboratuvarda kendiniz kap (</a:t>
            </a:r>
            <a:r>
              <a:rPr lang="tr-TR" baseline="0" dirty="0" err="1" smtClean="0"/>
              <a:t>orjinal</a:t>
            </a:r>
            <a:r>
              <a:rPr lang="tr-TR" baseline="0" dirty="0" smtClean="0"/>
              <a:t> olmayan) kullanıyorsanız </a:t>
            </a:r>
            <a:r>
              <a:rPr lang="tr-TR" baseline="0" dirty="0" err="1" smtClean="0"/>
              <a:t>muhakhak</a:t>
            </a:r>
            <a:r>
              <a:rPr lang="tr-TR" baseline="0" dirty="0" smtClean="0"/>
              <a:t> bu kaplarda kimyasalın ismi ve tehlike sınıfını belirtecek şekilde geçici olarak etiketlenmelidir. Laboratuvarda etiketsiz kimyasal kabı olmamalı, kullandığımız madde su bile olsa kabı etiketlenmelidir.</a:t>
            </a:r>
            <a:endParaRPr lang="tr-TR" dirty="0"/>
          </a:p>
        </p:txBody>
      </p:sp>
      <p:sp>
        <p:nvSpPr>
          <p:cNvPr id="4" name="Slayt Numarası Yer Tutucusu 3"/>
          <p:cNvSpPr>
            <a:spLocks noGrp="1"/>
          </p:cNvSpPr>
          <p:nvPr>
            <p:ph type="sldNum" sz="quarter" idx="10"/>
          </p:nvPr>
        </p:nvSpPr>
        <p:spPr/>
        <p:txBody>
          <a:bodyPr/>
          <a:lstStyle/>
          <a:p>
            <a:fld id="{3F16B592-0D75-4659-9D56-B96A65CD98C9}" type="slidenum">
              <a:rPr lang="tr-TR" smtClean="0"/>
              <a:pPr/>
              <a:t>15</a:t>
            </a:fld>
            <a:endParaRPr lang="tr-TR"/>
          </a:p>
        </p:txBody>
      </p:sp>
    </p:spTree>
    <p:extLst>
      <p:ext uri="{BB962C8B-B14F-4D97-AF65-F5344CB8AC3E}">
        <p14:creationId xmlns:p14="http://schemas.microsoft.com/office/powerpoint/2010/main" val="2211651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noProof="0" dirty="0" smtClean="0"/>
              <a:t>Kaza veya tehlikeyi </a:t>
            </a:r>
            <a:r>
              <a:rPr lang="tr-TR" noProof="0" dirty="0" err="1" smtClean="0"/>
              <a:t>proaktif</a:t>
            </a:r>
            <a:r>
              <a:rPr lang="tr-TR" noProof="0" dirty="0" smtClean="0"/>
              <a:t> olarak önleyen önemli bir kimyasal güvenlik tekniği olarak uygun depolama ve ayırma kullanmaktır. Kimyasalları tehlike özelliklerine göre ayırın. </a:t>
            </a:r>
          </a:p>
          <a:p>
            <a:pPr marL="0" marR="0" indent="0" algn="l" defTabSz="914400" rtl="0" eaLnBrk="1" fontAlgn="auto" latinLnBrk="0" hangingPunct="1">
              <a:lnSpc>
                <a:spcPct val="100000"/>
              </a:lnSpc>
              <a:spcBef>
                <a:spcPts val="0"/>
              </a:spcBef>
              <a:spcAft>
                <a:spcPts val="0"/>
              </a:spcAft>
              <a:buClrTx/>
              <a:buSzTx/>
              <a:buFontTx/>
              <a:buNone/>
              <a:tabLst/>
              <a:defRPr/>
            </a:pPr>
            <a:r>
              <a:rPr lang="tr-TR" noProof="0" dirty="0" smtClean="0"/>
              <a:t>Yanıcı maddeleri yalnızca onaylı, patlamaya dayanıklı buzdolapları ve derin dondurucularda saklayın ve yanıcı sıvıları onaylı kaplarda veya yangına dayanıklı saklama dolaplarında saklayın.</a:t>
            </a:r>
          </a:p>
          <a:p>
            <a:endParaRPr lang="tr-TR" noProof="0" dirty="0"/>
          </a:p>
        </p:txBody>
      </p:sp>
      <p:sp>
        <p:nvSpPr>
          <p:cNvPr id="4" name="3 Slayt Numarası Yer Tutucusu"/>
          <p:cNvSpPr>
            <a:spLocks noGrp="1"/>
          </p:cNvSpPr>
          <p:nvPr>
            <p:ph type="sldNum" sz="quarter" idx="10"/>
          </p:nvPr>
        </p:nvSpPr>
        <p:spPr/>
        <p:txBody>
          <a:bodyPr/>
          <a:lstStyle/>
          <a:p>
            <a:fld id="{053C5DD5-6EA0-4BF7-AE77-727438217735}" type="slidenum">
              <a:rPr lang="tr-TR" smtClean="0"/>
              <a:pPr/>
              <a:t>17</a:t>
            </a:fld>
            <a:endParaRPr lang="tr-TR"/>
          </a:p>
        </p:txBody>
      </p:sp>
    </p:spTree>
    <p:extLst>
      <p:ext uri="{BB962C8B-B14F-4D97-AF65-F5344CB8AC3E}">
        <p14:creationId xmlns:p14="http://schemas.microsoft.com/office/powerpoint/2010/main" val="718500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tr-TR" dirty="0" smtClean="0"/>
              <a:t>Kimyasal çeker ocak, sizi zararlı dumanlara, buharlara veya tozlara maruz kalmamanız için koruma sağlayan </a:t>
            </a:r>
            <a:r>
              <a:rPr lang="tr-TR" dirty="0" err="1" smtClean="0"/>
              <a:t>maruziyet</a:t>
            </a:r>
            <a:r>
              <a:rPr lang="tr-TR" dirty="0" smtClean="0"/>
              <a:t> kontrol cihazıdır. Çeker ocak davlumbazını doğru kullanmak sizin sorumluluğunuzdadır.</a:t>
            </a:r>
          </a:p>
          <a:p>
            <a:endParaRPr lang="tr-TR" dirty="0"/>
          </a:p>
        </p:txBody>
      </p:sp>
      <p:sp>
        <p:nvSpPr>
          <p:cNvPr id="4" name="3 Slayt Numarası Yer Tutucusu"/>
          <p:cNvSpPr>
            <a:spLocks noGrp="1"/>
          </p:cNvSpPr>
          <p:nvPr>
            <p:ph type="sldNum" sz="quarter" idx="10"/>
          </p:nvPr>
        </p:nvSpPr>
        <p:spPr/>
        <p:txBody>
          <a:bodyPr/>
          <a:lstStyle/>
          <a:p>
            <a:fld id="{A14FF2CC-7630-4D87-8F2D-3E6F67EF627C}" type="slidenum">
              <a:rPr lang="tr-TR" smtClean="0"/>
              <a:pPr/>
              <a:t>18</a:t>
            </a:fld>
            <a:endParaRPr lang="tr-TR"/>
          </a:p>
        </p:txBody>
      </p:sp>
    </p:spTree>
    <p:extLst>
      <p:ext uri="{BB962C8B-B14F-4D97-AF65-F5344CB8AC3E}">
        <p14:creationId xmlns:p14="http://schemas.microsoft.com/office/powerpoint/2010/main" val="977453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tr-TR" sz="2200" dirty="0" smtClean="0"/>
              <a:t>Bir ocağın bileşenleri arasında sıvı sıçramalarına ve ufak patlamalara karşı kullanıcıyı koruyacak ayarlanabilir güvenli bir cam ve çeker ocak tabandaki hava akışını sağlayan hava folyosu vardır. </a:t>
            </a:r>
          </a:p>
          <a:p>
            <a:endParaRPr lang="tr-TR" dirty="0"/>
          </a:p>
        </p:txBody>
      </p:sp>
      <p:sp>
        <p:nvSpPr>
          <p:cNvPr id="4" name="3 Slayt Numarası Yer Tutucusu"/>
          <p:cNvSpPr>
            <a:spLocks noGrp="1"/>
          </p:cNvSpPr>
          <p:nvPr>
            <p:ph type="sldNum" sz="quarter" idx="10"/>
          </p:nvPr>
        </p:nvSpPr>
        <p:spPr/>
        <p:txBody>
          <a:bodyPr/>
          <a:lstStyle/>
          <a:p>
            <a:fld id="{A14FF2CC-7630-4D87-8F2D-3E6F67EF627C}" type="slidenum">
              <a:rPr lang="tr-TR" smtClean="0"/>
              <a:pPr/>
              <a:t>19</a:t>
            </a:fld>
            <a:endParaRPr lang="tr-TR"/>
          </a:p>
        </p:txBody>
      </p:sp>
    </p:spTree>
    <p:extLst>
      <p:ext uri="{BB962C8B-B14F-4D97-AF65-F5344CB8AC3E}">
        <p14:creationId xmlns:p14="http://schemas.microsoft.com/office/powerpoint/2010/main" val="1138083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51C940D7-DFEF-40C2-9E5E-B6E7D5789A20}"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C17C4-DD7C-4D87-A80E-86A4F2958AA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7414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1C940D7-DFEF-40C2-9E5E-B6E7D5789A20}"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C17C4-DD7C-4D87-A80E-86A4F2958AAA}" type="slidenum">
              <a:rPr lang="en-US" smtClean="0"/>
              <a:t>‹#›</a:t>
            </a:fld>
            <a:endParaRPr lang="en-US"/>
          </a:p>
        </p:txBody>
      </p:sp>
    </p:spTree>
    <p:extLst>
      <p:ext uri="{BB962C8B-B14F-4D97-AF65-F5344CB8AC3E}">
        <p14:creationId xmlns:p14="http://schemas.microsoft.com/office/powerpoint/2010/main" val="437986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1C940D7-DFEF-40C2-9E5E-B6E7D5789A20}"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C17C4-DD7C-4D87-A80E-86A4F2958AAA}" type="slidenum">
              <a:rPr lang="en-US" smtClean="0"/>
              <a:t>‹#›</a:t>
            </a:fld>
            <a:endParaRPr lang="en-US"/>
          </a:p>
        </p:txBody>
      </p:sp>
    </p:spTree>
    <p:extLst>
      <p:ext uri="{BB962C8B-B14F-4D97-AF65-F5344CB8AC3E}">
        <p14:creationId xmlns:p14="http://schemas.microsoft.com/office/powerpoint/2010/main" val="1780778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1C940D7-DFEF-40C2-9E5E-B6E7D5789A20}"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C17C4-DD7C-4D87-A80E-86A4F2958AAA}" type="slidenum">
              <a:rPr lang="en-US" smtClean="0"/>
              <a:t>‹#›</a:t>
            </a:fld>
            <a:endParaRPr lang="en-US"/>
          </a:p>
        </p:txBody>
      </p:sp>
    </p:spTree>
    <p:extLst>
      <p:ext uri="{BB962C8B-B14F-4D97-AF65-F5344CB8AC3E}">
        <p14:creationId xmlns:p14="http://schemas.microsoft.com/office/powerpoint/2010/main" val="4120242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51C940D7-DFEF-40C2-9E5E-B6E7D5789A20}"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C17C4-DD7C-4D87-A80E-86A4F2958AA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313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51C940D7-DFEF-40C2-9E5E-B6E7D5789A20}" type="datetimeFigureOut">
              <a:rPr lang="en-US" smtClean="0"/>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7C17C4-DD7C-4D87-A80E-86A4F2958AAA}" type="slidenum">
              <a:rPr lang="en-US" smtClean="0"/>
              <a:t>‹#›</a:t>
            </a:fld>
            <a:endParaRPr lang="en-US"/>
          </a:p>
        </p:txBody>
      </p:sp>
    </p:spTree>
    <p:extLst>
      <p:ext uri="{BB962C8B-B14F-4D97-AF65-F5344CB8AC3E}">
        <p14:creationId xmlns:p14="http://schemas.microsoft.com/office/powerpoint/2010/main" val="1553491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097280" y="2582334"/>
            <a:ext cx="4937760" cy="33782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217920" y="2582334"/>
            <a:ext cx="4937760" cy="33782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51C940D7-DFEF-40C2-9E5E-B6E7D5789A20}" type="datetimeFigureOut">
              <a:rPr lang="en-US" smtClean="0"/>
              <a:t>1/21/2023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7C17C4-DD7C-4D87-A80E-86A4F2958AAA}" type="slidenum">
              <a:rPr lang="en-US" smtClean="0"/>
              <a:t>‹#›</a:t>
            </a:fld>
            <a:endParaRPr lang="en-US"/>
          </a:p>
        </p:txBody>
      </p:sp>
    </p:spTree>
    <p:extLst>
      <p:ext uri="{BB962C8B-B14F-4D97-AF65-F5344CB8AC3E}">
        <p14:creationId xmlns:p14="http://schemas.microsoft.com/office/powerpoint/2010/main" val="826951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51C940D7-DFEF-40C2-9E5E-B6E7D5789A20}" type="datetimeFigureOut">
              <a:rPr lang="en-US" smtClean="0"/>
              <a:t>1/21/2023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7C17C4-DD7C-4D87-A80E-86A4F2958AAA}" type="slidenum">
              <a:rPr lang="en-US" smtClean="0"/>
              <a:t>‹#›</a:t>
            </a:fld>
            <a:endParaRPr lang="en-US"/>
          </a:p>
        </p:txBody>
      </p:sp>
    </p:spTree>
    <p:extLst>
      <p:ext uri="{BB962C8B-B14F-4D97-AF65-F5344CB8AC3E}">
        <p14:creationId xmlns:p14="http://schemas.microsoft.com/office/powerpoint/2010/main" val="3774165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1C940D7-DFEF-40C2-9E5E-B6E7D5789A20}" type="datetimeFigureOut">
              <a:rPr lang="en-US" smtClean="0"/>
              <a:t>1/21/2023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57C17C4-DD7C-4D87-A80E-86A4F2958AAA}" type="slidenum">
              <a:rPr lang="en-US" smtClean="0"/>
              <a:t>‹#›</a:t>
            </a:fld>
            <a:endParaRPr lang="en-US"/>
          </a:p>
        </p:txBody>
      </p:sp>
    </p:spTree>
    <p:extLst>
      <p:ext uri="{BB962C8B-B14F-4D97-AF65-F5344CB8AC3E}">
        <p14:creationId xmlns:p14="http://schemas.microsoft.com/office/powerpoint/2010/main" val="1203071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1C940D7-DFEF-40C2-9E5E-B6E7D5789A20}" type="datetimeFigureOut">
              <a:rPr lang="en-US" smtClean="0"/>
              <a:t>1/21/2023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57C17C4-DD7C-4D87-A80E-86A4F2958AAA}" type="slidenum">
              <a:rPr lang="en-US" smtClean="0"/>
              <a:t>‹#›</a:t>
            </a:fld>
            <a:endParaRPr lang="en-US"/>
          </a:p>
        </p:txBody>
      </p:sp>
    </p:spTree>
    <p:extLst>
      <p:ext uri="{BB962C8B-B14F-4D97-AF65-F5344CB8AC3E}">
        <p14:creationId xmlns:p14="http://schemas.microsoft.com/office/powerpoint/2010/main" val="4011578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51C940D7-DFEF-40C2-9E5E-B6E7D5789A20}" type="datetimeFigureOut">
              <a:rPr lang="en-US" smtClean="0"/>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7C17C4-DD7C-4D87-A80E-86A4F2958AAA}" type="slidenum">
              <a:rPr lang="en-US" smtClean="0"/>
              <a:t>‹#›</a:t>
            </a:fld>
            <a:endParaRPr lang="en-US"/>
          </a:p>
        </p:txBody>
      </p:sp>
    </p:spTree>
    <p:extLst>
      <p:ext uri="{BB962C8B-B14F-4D97-AF65-F5344CB8AC3E}">
        <p14:creationId xmlns:p14="http://schemas.microsoft.com/office/powerpoint/2010/main" val="4007997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1C940D7-DFEF-40C2-9E5E-B6E7D5789A20}" type="datetimeFigureOut">
              <a:rPr lang="en-US" smtClean="0"/>
              <a:t>1/21/2023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57C17C4-DD7C-4D87-A80E-86A4F2958AAA}"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277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google.com.tr/imgres?imgurl=https://www.chemsafetypro.com/Topics/USA/HMIS_Label.png&amp;imgrefurl=https://www.chemsafetypro.com/Topics/USA/Hazardous_Materials_Identification_System_HMIS.html&amp;docid=MYhofPB9c2nb4M&amp;tbnid=qsySV3WkgA3MMM:&amp;vet=10ahUKEwiJt-bWmbDkAhUPIDQIHVpRBfgQMwhBKAAwAA..i&amp;w=495&amp;h=220&amp;bih=794&amp;biw=1666&amp;q=hmis&amp;ved=0ahUKEwiJt-bWmbDkAhUPIDQIHVpRBfgQMwhBKAAwAA&amp;iact=mrc&amp;uact=8"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7.xml"/><Relationship Id="rId4" Type="http://schemas.openxmlformats.org/officeDocument/2006/relationships/image" Target="../media/image31.emf"/></Relationships>
</file>

<file path=ppt/slides/_rels/slide32.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7.xml"/><Relationship Id="rId5" Type="http://schemas.openxmlformats.org/officeDocument/2006/relationships/image" Target="../media/image36.emf"/><Relationship Id="rId4" Type="http://schemas.openxmlformats.org/officeDocument/2006/relationships/image" Target="../media/image35.emf"/></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s://www.youtube.com/watch?v=n9YujuIEHnc"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2.xml"/><Relationship Id="rId4" Type="http://schemas.openxmlformats.org/officeDocument/2006/relationships/image" Target="../media/image4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8.dib"/><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https://prosafety.com.tr/wp-content/uploads/2018/02/laboratuvarlarda-is-sagligi-ve-guvenligi.jp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00921" y="2220710"/>
            <a:ext cx="5950523" cy="165272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em.kocaeli.edu.tr/Galeri/Pictures-92d6fbf3d1cc4ed8ab3050fbae44af7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917" y="1335658"/>
            <a:ext cx="2137407" cy="2433785"/>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ctrTitle"/>
          </p:nvPr>
        </p:nvSpPr>
        <p:spPr>
          <a:xfrm>
            <a:off x="817033" y="4282668"/>
            <a:ext cx="10646421" cy="1746659"/>
          </a:xfrm>
        </p:spPr>
        <p:txBody>
          <a:bodyPr>
            <a:noAutofit/>
          </a:bodyPr>
          <a:lstStyle/>
          <a:p>
            <a:pPr algn="ctr"/>
            <a:r>
              <a:rPr lang="tr-TR" sz="5400" b="1" dirty="0" smtClean="0">
                <a:solidFill>
                  <a:srgbClr val="FF0000"/>
                </a:solidFill>
              </a:rPr>
              <a:t>Maden Mühendisliği Bölümü</a:t>
            </a:r>
            <a:br>
              <a:rPr lang="tr-TR" sz="5400" b="1" dirty="0" smtClean="0">
                <a:solidFill>
                  <a:srgbClr val="FF0000"/>
                </a:solidFill>
              </a:rPr>
            </a:br>
            <a:r>
              <a:rPr lang="tr-TR" sz="5400" b="1" dirty="0" smtClean="0">
                <a:solidFill>
                  <a:srgbClr val="FF0000"/>
                </a:solidFill>
              </a:rPr>
              <a:t>Laboratuvar Güvenliği </a:t>
            </a:r>
            <a:r>
              <a:rPr lang="tr-TR" sz="5400" b="1" dirty="0" smtClean="0">
                <a:solidFill>
                  <a:srgbClr val="00B050"/>
                </a:solidFill>
              </a:rPr>
              <a:t>Yenileme</a:t>
            </a:r>
            <a:r>
              <a:rPr lang="tr-TR" sz="5400" b="1" dirty="0" smtClean="0">
                <a:solidFill>
                  <a:srgbClr val="FF0000"/>
                </a:solidFill>
              </a:rPr>
              <a:t> Eğitimi</a:t>
            </a:r>
            <a:endParaRPr lang="tr-TR" sz="5400" b="1" dirty="0">
              <a:solidFill>
                <a:srgbClr val="FF0000"/>
              </a:solidFill>
            </a:endParaRPr>
          </a:p>
        </p:txBody>
      </p:sp>
      <p:sp>
        <p:nvSpPr>
          <p:cNvPr id="3" name="Altbilgi Yer Tutucusu 2"/>
          <p:cNvSpPr>
            <a:spLocks noGrp="1"/>
          </p:cNvSpPr>
          <p:nvPr>
            <p:ph type="ftr" sz="quarter" idx="11"/>
          </p:nvPr>
        </p:nvSpPr>
        <p:spPr>
          <a:xfrm>
            <a:off x="3943435" y="6401342"/>
            <a:ext cx="4114800" cy="365125"/>
          </a:xfrm>
        </p:spPr>
        <p:txBody>
          <a:bodyPr/>
          <a:lstStyle/>
          <a:p>
            <a:r>
              <a:rPr lang="tr-TR" sz="1800" b="1" dirty="0" smtClean="0">
                <a:solidFill>
                  <a:srgbClr val="FFFF00"/>
                </a:solidFill>
              </a:rPr>
              <a:t>AKÜ Maden Müh. Böl. </a:t>
            </a:r>
            <a:r>
              <a:rPr lang="tr-TR" sz="1800" b="1" dirty="0" err="1" smtClean="0">
                <a:solidFill>
                  <a:srgbClr val="FFFF00"/>
                </a:solidFill>
              </a:rPr>
              <a:t>iSG</a:t>
            </a:r>
            <a:r>
              <a:rPr lang="tr-TR" sz="1800" b="1" dirty="0" smtClean="0">
                <a:solidFill>
                  <a:srgbClr val="FFFF00"/>
                </a:solidFill>
              </a:rPr>
              <a:t> Komisyonu</a:t>
            </a:r>
            <a:endParaRPr lang="tr-TR" sz="1800" b="1" dirty="0">
              <a:solidFill>
                <a:srgbClr val="FFFF00"/>
              </a:solidFill>
            </a:endParaRPr>
          </a:p>
        </p:txBody>
      </p:sp>
      <p:sp>
        <p:nvSpPr>
          <p:cNvPr id="4" name="AutoShape 2" descr="laboratuvarlarda iÅ saÄlÄ±ÄÄ± ve gÃ¼venliÄi ile ilgili gÃ¶rsel sonucu"/>
          <p:cNvSpPr>
            <a:spLocks noChangeAspect="1" noChangeArrowheads="1"/>
          </p:cNvSpPr>
          <p:nvPr/>
        </p:nvSpPr>
        <p:spPr bwMode="auto">
          <a:xfrm>
            <a:off x="207433" y="-144463"/>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laboratuvarlarda iÅ saÄlÄ±ÄÄ± ve gÃ¼venliÄi ile ilgili gÃ¶rsel sonucu"/>
          <p:cNvSpPr>
            <a:spLocks noChangeAspect="1" noChangeArrowheads="1"/>
          </p:cNvSpPr>
          <p:nvPr/>
        </p:nvSpPr>
        <p:spPr bwMode="auto">
          <a:xfrm>
            <a:off x="410633" y="7938"/>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26" name="Picture 2" descr="C:\Users\a\Desktop\Maden Amble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6182" y="312739"/>
            <a:ext cx="1826112" cy="13947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kü-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81436" y="312739"/>
            <a:ext cx="1394746" cy="1394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27119" y="1431573"/>
            <a:ext cx="2142714" cy="2441860"/>
          </a:xfrm>
          <a:prstGeom prst="rect">
            <a:avLst/>
          </a:prstGeom>
        </p:spPr>
      </p:pic>
    </p:spTree>
    <p:extLst>
      <p:ext uri="{BB962C8B-B14F-4D97-AF65-F5344CB8AC3E}">
        <p14:creationId xmlns:p14="http://schemas.microsoft.com/office/powerpoint/2010/main" val="37798197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551384" y="-36021"/>
            <a:ext cx="8229600" cy="1143000"/>
          </a:xfrm>
        </p:spPr>
        <p:txBody>
          <a:bodyPr/>
          <a:lstStyle/>
          <a:p>
            <a:r>
              <a:rPr lang="tr-TR" b="1" dirty="0" smtClean="0">
                <a:solidFill>
                  <a:srgbClr val="FF0000"/>
                </a:solidFill>
                <a:cs typeface="Times New Roman" pitchFamily="18" charset="0"/>
              </a:rPr>
              <a:t>Zarar Sınıflandırılması</a:t>
            </a:r>
            <a:endParaRPr lang="tr-TR" b="1" dirty="0">
              <a:solidFill>
                <a:srgbClr val="FF0000"/>
              </a:solidFill>
              <a:cs typeface="Times New Roman" pitchFamily="18" charset="0"/>
            </a:endParaRPr>
          </a:p>
        </p:txBody>
      </p:sp>
      <p:sp>
        <p:nvSpPr>
          <p:cNvPr id="3" name="2 İçerik Yer Tutucusu"/>
          <p:cNvSpPr>
            <a:spLocks noGrp="1"/>
          </p:cNvSpPr>
          <p:nvPr>
            <p:ph idx="1"/>
          </p:nvPr>
        </p:nvSpPr>
        <p:spPr>
          <a:xfrm>
            <a:off x="335360" y="1196752"/>
            <a:ext cx="8229600" cy="4525963"/>
          </a:xfrm>
        </p:spPr>
        <p:txBody>
          <a:bodyPr>
            <a:normAutofit/>
          </a:bodyPr>
          <a:lstStyle/>
          <a:p>
            <a:pPr algn="just"/>
            <a:r>
              <a:rPr lang="tr-TR" sz="2800" dirty="0" err="1">
                <a:solidFill>
                  <a:schemeClr val="tx1"/>
                </a:solidFill>
                <a:cs typeface="Times New Roman" pitchFamily="18" charset="0"/>
              </a:rPr>
              <a:t>Laboratuvar</a:t>
            </a:r>
            <a:r>
              <a:rPr lang="tr-TR" sz="2800" dirty="0">
                <a:solidFill>
                  <a:schemeClr val="tx1"/>
                </a:solidFill>
                <a:cs typeface="Times New Roman" pitchFamily="18" charset="0"/>
              </a:rPr>
              <a:t> Güvenliği İşaret ve Sembolleri</a:t>
            </a:r>
          </a:p>
          <a:p>
            <a:pPr algn="just">
              <a:buNone/>
            </a:pPr>
            <a:r>
              <a:rPr lang="tr-TR" sz="2800" dirty="0">
                <a:solidFill>
                  <a:schemeClr val="tx1"/>
                </a:solidFill>
                <a:cs typeface="Times New Roman" pitchFamily="18" charset="0"/>
              </a:rPr>
              <a:t>NFPA  (</a:t>
            </a:r>
            <a:r>
              <a:rPr lang="tr-TR" sz="2800" dirty="0" err="1">
                <a:solidFill>
                  <a:schemeClr val="tx1"/>
                </a:solidFill>
                <a:cs typeface="Times New Roman" pitchFamily="18" charset="0"/>
              </a:rPr>
              <a:t>National</a:t>
            </a:r>
            <a:r>
              <a:rPr lang="tr-TR" sz="2800" dirty="0">
                <a:solidFill>
                  <a:schemeClr val="tx1"/>
                </a:solidFill>
                <a:cs typeface="Times New Roman" pitchFamily="18" charset="0"/>
              </a:rPr>
              <a:t> Fire </a:t>
            </a:r>
            <a:r>
              <a:rPr lang="tr-TR" sz="2800" dirty="0" err="1">
                <a:solidFill>
                  <a:schemeClr val="tx1"/>
                </a:solidFill>
                <a:cs typeface="Times New Roman" pitchFamily="18" charset="0"/>
              </a:rPr>
              <a:t>Protection</a:t>
            </a:r>
            <a:r>
              <a:rPr lang="tr-TR" sz="2800" dirty="0">
                <a:solidFill>
                  <a:schemeClr val="tx1"/>
                </a:solidFill>
                <a:cs typeface="Times New Roman" pitchFamily="18" charset="0"/>
              </a:rPr>
              <a:t>  </a:t>
            </a:r>
            <a:r>
              <a:rPr lang="tr-TR" sz="2800" dirty="0" err="1">
                <a:solidFill>
                  <a:schemeClr val="tx1"/>
                </a:solidFill>
                <a:cs typeface="Times New Roman" pitchFamily="18" charset="0"/>
              </a:rPr>
              <a:t>Association</a:t>
            </a:r>
            <a:r>
              <a:rPr lang="tr-TR" sz="2800" dirty="0">
                <a:solidFill>
                  <a:schemeClr val="tx1"/>
                </a:solidFill>
                <a:cs typeface="Times New Roman" pitchFamily="18" charset="0"/>
              </a:rPr>
              <a:t>)  Şeması </a:t>
            </a:r>
          </a:p>
          <a:p>
            <a:pPr algn="just">
              <a:buNone/>
            </a:pPr>
            <a:endParaRPr lang="tr-TR" sz="2800" dirty="0">
              <a:solidFill>
                <a:schemeClr val="tx1"/>
              </a:solidFill>
              <a:cs typeface="Times New Roman" pitchFamily="18" charset="0"/>
            </a:endParaRPr>
          </a:p>
        </p:txBody>
      </p:sp>
      <p:pic>
        <p:nvPicPr>
          <p:cNvPr id="23555" name="Picture 3"/>
          <p:cNvPicPr>
            <a:picLocks noChangeAspect="1" noChangeArrowheads="1"/>
          </p:cNvPicPr>
          <p:nvPr/>
        </p:nvPicPr>
        <p:blipFill>
          <a:blip r:embed="rId3" cstate="print"/>
          <a:srcRect/>
          <a:stretch>
            <a:fillRect/>
          </a:stretch>
        </p:blipFill>
        <p:spPr bwMode="auto">
          <a:xfrm>
            <a:off x="695400" y="2276872"/>
            <a:ext cx="3456384" cy="3535836"/>
          </a:xfrm>
          <a:prstGeom prst="rect">
            <a:avLst/>
          </a:prstGeom>
          <a:noFill/>
          <a:ln w="9525">
            <a:noFill/>
            <a:miter lim="800000"/>
            <a:headEnd/>
            <a:tailEnd/>
          </a:ln>
        </p:spPr>
      </p:pic>
      <p:sp>
        <p:nvSpPr>
          <p:cNvPr id="7" name="6 Metin kutusu"/>
          <p:cNvSpPr txBox="1"/>
          <p:nvPr/>
        </p:nvSpPr>
        <p:spPr>
          <a:xfrm>
            <a:off x="3438700" y="2276872"/>
            <a:ext cx="242374" cy="369332"/>
          </a:xfrm>
          <a:prstGeom prst="rect">
            <a:avLst/>
          </a:prstGeom>
          <a:noFill/>
        </p:spPr>
        <p:txBody>
          <a:bodyPr wrap="none" rtlCol="0">
            <a:spAutoFit/>
          </a:bodyPr>
          <a:lstStyle/>
          <a:p>
            <a:pPr algn="just"/>
            <a:r>
              <a:rPr lang="tr-TR" dirty="0">
                <a:latin typeface="Times New Roman" pitchFamily="18" charset="0"/>
                <a:cs typeface="Times New Roman" pitchFamily="18" charset="0"/>
              </a:rPr>
              <a:t>.</a:t>
            </a:r>
          </a:p>
        </p:txBody>
      </p:sp>
      <p:pic>
        <p:nvPicPr>
          <p:cNvPr id="3074" name="Picture 2"/>
          <p:cNvPicPr>
            <a:picLocks noChangeAspect="1" noChangeArrowheads="1"/>
          </p:cNvPicPr>
          <p:nvPr/>
        </p:nvPicPr>
        <p:blipFill>
          <a:blip r:embed="rId4" cstate="print"/>
          <a:srcRect/>
          <a:stretch>
            <a:fillRect/>
          </a:stretch>
        </p:blipFill>
        <p:spPr bwMode="auto">
          <a:xfrm>
            <a:off x="5807968" y="2204864"/>
            <a:ext cx="6134100" cy="4267200"/>
          </a:xfrm>
          <a:prstGeom prst="rect">
            <a:avLst/>
          </a:prstGeom>
          <a:noFill/>
          <a:ln w="9525">
            <a:noFill/>
            <a:miter lim="800000"/>
            <a:headEnd/>
            <a:tailEnd/>
          </a:ln>
        </p:spPr>
      </p:pic>
    </p:spTree>
    <p:extLst>
      <p:ext uri="{BB962C8B-B14F-4D97-AF65-F5344CB8AC3E}">
        <p14:creationId xmlns:p14="http://schemas.microsoft.com/office/powerpoint/2010/main" val="2776259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metin içeren bir resim&#10;&#10;Açıklama otomatik olarak oluşturuldu">
            <a:extLst>
              <a:ext uri="{FF2B5EF4-FFF2-40B4-BE49-F238E27FC236}">
                <a16:creationId xmlns:a16="http://schemas.microsoft.com/office/drawing/2014/main" id="{5EACAB8E-07C5-4E5A-84E4-A5B0CED605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448" y="0"/>
            <a:ext cx="9649072" cy="5904656"/>
          </a:xfrm>
          <a:prstGeom prst="rect">
            <a:avLst/>
          </a:prstGeom>
        </p:spPr>
      </p:pic>
      <p:sp>
        <p:nvSpPr>
          <p:cNvPr id="6" name="Dikdörtgen 5">
            <a:extLst>
              <a:ext uri="{FF2B5EF4-FFF2-40B4-BE49-F238E27FC236}">
                <a16:creationId xmlns:a16="http://schemas.microsoft.com/office/drawing/2014/main" id="{F1B4FB01-50E0-4704-86D7-37B924F52C0B}"/>
              </a:ext>
            </a:extLst>
          </p:cNvPr>
          <p:cNvSpPr/>
          <p:nvPr/>
        </p:nvSpPr>
        <p:spPr>
          <a:xfrm>
            <a:off x="3359696" y="5877272"/>
            <a:ext cx="6028189" cy="369332"/>
          </a:xfrm>
          <a:prstGeom prst="rect">
            <a:avLst/>
          </a:prstGeom>
        </p:spPr>
        <p:txBody>
          <a:bodyPr wrap="none">
            <a:spAutoFit/>
          </a:bodyPr>
          <a:lstStyle/>
          <a:p>
            <a:r>
              <a:rPr lang="tr-TR" b="1" dirty="0">
                <a:latin typeface="Times#20New#20Roman,Bold"/>
              </a:rPr>
              <a:t>Şekil </a:t>
            </a:r>
            <a:r>
              <a:rPr lang="tr-TR" b="1" dirty="0">
                <a:latin typeface="TimesNewRomanPS-BoldMT"/>
              </a:rPr>
              <a:t>. </a:t>
            </a:r>
            <a:r>
              <a:rPr lang="tr-TR" dirty="0">
                <a:latin typeface="Times#20New#20Roman"/>
              </a:rPr>
              <a:t>NFPA tarafından yapılan tehlike sınıflandırılması </a:t>
            </a:r>
            <a:endParaRPr lang="tr-TR" dirty="0"/>
          </a:p>
        </p:txBody>
      </p:sp>
    </p:spTree>
    <p:extLst>
      <p:ext uri="{BB962C8B-B14F-4D97-AF65-F5344CB8AC3E}">
        <p14:creationId xmlns:p14="http://schemas.microsoft.com/office/powerpoint/2010/main" val="26424817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335360" y="0"/>
            <a:ext cx="8229600" cy="1143000"/>
          </a:xfrm>
        </p:spPr>
        <p:txBody>
          <a:bodyPr/>
          <a:lstStyle/>
          <a:p>
            <a:r>
              <a:rPr lang="tr-TR" b="1" dirty="0" smtClean="0">
                <a:solidFill>
                  <a:srgbClr val="FF0000"/>
                </a:solidFill>
                <a:cs typeface="Times New Roman" pitchFamily="18" charset="0"/>
              </a:rPr>
              <a:t>Zarar Sınıflandırılması</a:t>
            </a:r>
            <a:endParaRPr lang="tr-TR" b="1" dirty="0">
              <a:solidFill>
                <a:srgbClr val="FF0000"/>
              </a:solidFill>
              <a:cs typeface="Times New Roman" pitchFamily="18" charset="0"/>
            </a:endParaRPr>
          </a:p>
        </p:txBody>
      </p:sp>
      <p:sp>
        <p:nvSpPr>
          <p:cNvPr id="3" name="2 İçerik Yer Tutucusu"/>
          <p:cNvSpPr>
            <a:spLocks noGrp="1"/>
          </p:cNvSpPr>
          <p:nvPr>
            <p:ph idx="1"/>
          </p:nvPr>
        </p:nvSpPr>
        <p:spPr>
          <a:xfrm>
            <a:off x="119336" y="1340768"/>
            <a:ext cx="8229600" cy="4525963"/>
          </a:xfrm>
        </p:spPr>
        <p:txBody>
          <a:bodyPr>
            <a:normAutofit/>
          </a:bodyPr>
          <a:lstStyle/>
          <a:p>
            <a:pPr algn="just"/>
            <a:r>
              <a:rPr lang="tr-TR" sz="2400" dirty="0">
                <a:solidFill>
                  <a:schemeClr val="tx1"/>
                </a:solidFill>
                <a:cs typeface="Times New Roman" pitchFamily="18" charset="0"/>
              </a:rPr>
              <a:t>Laboratuvar Güvenliği İşaret ve Sembolleri</a:t>
            </a:r>
          </a:p>
          <a:p>
            <a:pPr algn="just">
              <a:buNone/>
            </a:pPr>
            <a:r>
              <a:rPr lang="tr-TR" sz="2400" dirty="0" smtClean="0">
                <a:solidFill>
                  <a:schemeClr val="tx1"/>
                </a:solidFill>
                <a:cs typeface="Times New Roman" pitchFamily="18" charset="0"/>
              </a:rPr>
              <a:t> HMIS </a:t>
            </a:r>
            <a:r>
              <a:rPr lang="tr-TR" sz="2400" dirty="0">
                <a:solidFill>
                  <a:schemeClr val="tx1"/>
                </a:solidFill>
                <a:cs typeface="Times New Roman" pitchFamily="18" charset="0"/>
              </a:rPr>
              <a:t>(</a:t>
            </a:r>
            <a:r>
              <a:rPr lang="tr-TR" sz="2400" dirty="0" err="1">
                <a:solidFill>
                  <a:schemeClr val="tx1"/>
                </a:solidFill>
                <a:cs typeface="Times New Roman" pitchFamily="18" charset="0"/>
              </a:rPr>
              <a:t>Hazardous</a:t>
            </a:r>
            <a:r>
              <a:rPr lang="tr-TR" sz="2400" dirty="0">
                <a:solidFill>
                  <a:schemeClr val="tx1"/>
                </a:solidFill>
                <a:cs typeface="Times New Roman" pitchFamily="18" charset="0"/>
              </a:rPr>
              <a:t> </a:t>
            </a:r>
            <a:r>
              <a:rPr lang="tr-TR" sz="2400" dirty="0" err="1">
                <a:solidFill>
                  <a:schemeClr val="tx1"/>
                </a:solidFill>
                <a:cs typeface="Times New Roman" pitchFamily="18" charset="0"/>
              </a:rPr>
              <a:t>Materials</a:t>
            </a:r>
            <a:r>
              <a:rPr lang="tr-TR" sz="2400" dirty="0">
                <a:solidFill>
                  <a:schemeClr val="tx1"/>
                </a:solidFill>
                <a:cs typeface="Times New Roman" pitchFamily="18" charset="0"/>
              </a:rPr>
              <a:t> </a:t>
            </a:r>
            <a:endParaRPr lang="tr-TR" sz="2400" dirty="0" smtClean="0">
              <a:solidFill>
                <a:schemeClr val="tx1"/>
              </a:solidFill>
              <a:cs typeface="Times New Roman" pitchFamily="18" charset="0"/>
            </a:endParaRPr>
          </a:p>
          <a:p>
            <a:pPr algn="just">
              <a:buNone/>
            </a:pPr>
            <a:r>
              <a:rPr lang="tr-TR" sz="2400" dirty="0" err="1" smtClean="0">
                <a:solidFill>
                  <a:schemeClr val="tx1"/>
                </a:solidFill>
                <a:cs typeface="Times New Roman" pitchFamily="18" charset="0"/>
              </a:rPr>
              <a:t>Identificatition</a:t>
            </a:r>
            <a:r>
              <a:rPr lang="tr-TR" sz="2400" dirty="0" smtClean="0">
                <a:solidFill>
                  <a:schemeClr val="tx1"/>
                </a:solidFill>
                <a:cs typeface="Times New Roman" pitchFamily="18" charset="0"/>
              </a:rPr>
              <a:t> </a:t>
            </a:r>
            <a:r>
              <a:rPr lang="tr-TR" sz="2400" dirty="0" err="1">
                <a:solidFill>
                  <a:schemeClr val="tx1"/>
                </a:solidFill>
                <a:cs typeface="Times New Roman" pitchFamily="18" charset="0"/>
              </a:rPr>
              <a:t>System</a:t>
            </a:r>
            <a:r>
              <a:rPr lang="tr-TR" sz="2400" dirty="0">
                <a:solidFill>
                  <a:schemeClr val="tx1"/>
                </a:solidFill>
                <a:cs typeface="Times New Roman" pitchFamily="18" charset="0"/>
              </a:rPr>
              <a:t>) : </a:t>
            </a:r>
            <a:endParaRPr lang="tr-TR" sz="2400" dirty="0" smtClean="0">
              <a:solidFill>
                <a:schemeClr val="tx1"/>
              </a:solidFill>
              <a:cs typeface="Times New Roman" pitchFamily="18" charset="0"/>
            </a:endParaRPr>
          </a:p>
          <a:p>
            <a:pPr algn="just">
              <a:buNone/>
            </a:pPr>
            <a:r>
              <a:rPr lang="tr-TR" sz="2400" dirty="0" smtClean="0">
                <a:solidFill>
                  <a:schemeClr val="tx1"/>
                </a:solidFill>
                <a:cs typeface="Times New Roman" pitchFamily="18" charset="0"/>
              </a:rPr>
              <a:t>Zararlı </a:t>
            </a:r>
            <a:r>
              <a:rPr lang="tr-TR" sz="2400" dirty="0">
                <a:solidFill>
                  <a:schemeClr val="tx1"/>
                </a:solidFill>
                <a:cs typeface="Times New Roman" pitchFamily="18" charset="0"/>
              </a:rPr>
              <a:t>Maddeler Adlandırma </a:t>
            </a:r>
            <a:endParaRPr lang="tr-TR" sz="2400" dirty="0" smtClean="0">
              <a:solidFill>
                <a:schemeClr val="tx1"/>
              </a:solidFill>
              <a:cs typeface="Times New Roman" pitchFamily="18" charset="0"/>
            </a:endParaRPr>
          </a:p>
          <a:p>
            <a:pPr algn="just">
              <a:buNone/>
            </a:pPr>
            <a:r>
              <a:rPr lang="tr-TR" sz="2400" dirty="0" smtClean="0">
                <a:solidFill>
                  <a:schemeClr val="tx1"/>
                </a:solidFill>
                <a:cs typeface="Times New Roman" pitchFamily="18" charset="0"/>
              </a:rPr>
              <a:t>Sistemi</a:t>
            </a:r>
            <a:endParaRPr lang="tr-TR" sz="2400" dirty="0">
              <a:solidFill>
                <a:schemeClr val="tx1"/>
              </a:solidFill>
              <a:cs typeface="Times New Roman" pitchFamily="18" charset="0"/>
            </a:endParaRPr>
          </a:p>
          <a:p>
            <a:pPr algn="just">
              <a:buNone/>
            </a:pPr>
            <a:r>
              <a:rPr lang="tr-TR" sz="2400" dirty="0">
                <a:solidFill>
                  <a:schemeClr val="tx1"/>
                </a:solidFill>
                <a:cs typeface="Times New Roman" pitchFamily="18" charset="0"/>
              </a:rPr>
              <a:t>						</a:t>
            </a:r>
          </a:p>
        </p:txBody>
      </p:sp>
      <p:sp>
        <p:nvSpPr>
          <p:cNvPr id="26627" name="AutoShape 3" descr="hmis ile ilgili görsel sonucu">
            <a:hlinkClick r:id="rId3"/>
          </p:cNvPr>
          <p:cNvSpPr>
            <a:spLocks noChangeAspect="1" noChangeArrowheads="1"/>
          </p:cNvSpPr>
          <p:nvPr/>
        </p:nvSpPr>
        <p:spPr bwMode="auto">
          <a:xfrm>
            <a:off x="1616075" y="0"/>
            <a:ext cx="304800" cy="304800"/>
          </a:xfrm>
          <a:prstGeom prst="rect">
            <a:avLst/>
          </a:prstGeom>
          <a:noFill/>
        </p:spPr>
        <p:txBody>
          <a:bodyPr vert="horz" wrap="square" lIns="91440" tIns="45720" rIns="91440" bIns="45720" numCol="1" anchor="t" anchorCtr="0" compatLnSpc="1">
            <a:prstTxWarp prst="textNoShape">
              <a:avLst/>
            </a:prstTxWarp>
          </a:bodyPr>
          <a:lstStyle/>
          <a:p>
            <a:pPr algn="just"/>
            <a:endParaRPr lang="tr-TR">
              <a:latin typeface="Times New Roman" pitchFamily="18" charset="0"/>
              <a:cs typeface="Times New Roman" pitchFamily="18" charset="0"/>
            </a:endParaRPr>
          </a:p>
        </p:txBody>
      </p:sp>
      <p:sp>
        <p:nvSpPr>
          <p:cNvPr id="26629" name="AutoShape 5" descr="hmis ile ilgili görsel sonucu">
            <a:hlinkClick r:id="rId3"/>
          </p:cNvPr>
          <p:cNvSpPr>
            <a:spLocks noChangeAspect="1" noChangeArrowheads="1"/>
          </p:cNvSpPr>
          <p:nvPr/>
        </p:nvSpPr>
        <p:spPr bwMode="auto">
          <a:xfrm>
            <a:off x="1616075" y="0"/>
            <a:ext cx="304800" cy="304800"/>
          </a:xfrm>
          <a:prstGeom prst="rect">
            <a:avLst/>
          </a:prstGeom>
          <a:noFill/>
        </p:spPr>
        <p:txBody>
          <a:bodyPr vert="horz" wrap="square" lIns="91440" tIns="45720" rIns="91440" bIns="45720" numCol="1" anchor="t" anchorCtr="0" compatLnSpc="1">
            <a:prstTxWarp prst="textNoShape">
              <a:avLst/>
            </a:prstTxWarp>
          </a:bodyPr>
          <a:lstStyle/>
          <a:p>
            <a:pPr algn="just"/>
            <a:endParaRPr lang="tr-TR">
              <a:latin typeface="Times New Roman" pitchFamily="18" charset="0"/>
              <a:cs typeface="Times New Roman" pitchFamily="18" charset="0"/>
            </a:endParaRPr>
          </a:p>
        </p:txBody>
      </p:sp>
      <p:pic>
        <p:nvPicPr>
          <p:cNvPr id="2" name="Resim 1"/>
          <p:cNvPicPr>
            <a:picLocks noChangeAspect="1"/>
          </p:cNvPicPr>
          <p:nvPr/>
        </p:nvPicPr>
        <p:blipFill>
          <a:blip r:embed="rId4" cstate="print"/>
          <a:stretch>
            <a:fillRect/>
          </a:stretch>
        </p:blipFill>
        <p:spPr>
          <a:xfrm>
            <a:off x="3863752" y="1790515"/>
            <a:ext cx="8189149" cy="4827635"/>
          </a:xfrm>
          <a:prstGeom prst="rect">
            <a:avLst/>
          </a:prstGeom>
        </p:spPr>
      </p:pic>
    </p:spTree>
    <p:extLst>
      <p:ext uri="{BB962C8B-B14F-4D97-AF65-F5344CB8AC3E}">
        <p14:creationId xmlns:p14="http://schemas.microsoft.com/office/powerpoint/2010/main" val="2725167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51384" y="0"/>
            <a:ext cx="8229600" cy="1143000"/>
          </a:xfrm>
        </p:spPr>
        <p:txBody>
          <a:bodyPr>
            <a:normAutofit/>
          </a:bodyPr>
          <a:lstStyle/>
          <a:p>
            <a:r>
              <a:rPr lang="tr-TR" b="1" dirty="0" smtClean="0">
                <a:solidFill>
                  <a:srgbClr val="FF0000"/>
                </a:solidFill>
                <a:cs typeface="Times New Roman" pitchFamily="18" charset="0"/>
              </a:rPr>
              <a:t>GHS </a:t>
            </a:r>
            <a:r>
              <a:rPr lang="tr-TR" b="1" dirty="0" err="1" smtClean="0">
                <a:solidFill>
                  <a:srgbClr val="FF0000"/>
                </a:solidFill>
                <a:cs typeface="Times New Roman" pitchFamily="18" charset="0"/>
              </a:rPr>
              <a:t>Piktogramları</a:t>
            </a:r>
            <a:r>
              <a:rPr lang="tr-TR" b="1" dirty="0" smtClean="0">
                <a:solidFill>
                  <a:srgbClr val="FF0000"/>
                </a:solidFill>
                <a:cs typeface="Times New Roman" pitchFamily="18" charset="0"/>
              </a:rPr>
              <a:t> ve Zararlar</a:t>
            </a:r>
            <a:endParaRPr lang="tr-TR" b="1" dirty="0">
              <a:solidFill>
                <a:srgbClr val="FF0000"/>
              </a:solidFill>
              <a:cs typeface="Times New Roman" pitchFamily="18" charset="0"/>
            </a:endParaRPr>
          </a:p>
        </p:txBody>
      </p:sp>
      <p:sp>
        <p:nvSpPr>
          <p:cNvPr id="3" name="2 İçerik Yer Tutucusu"/>
          <p:cNvSpPr>
            <a:spLocks noGrp="1"/>
          </p:cNvSpPr>
          <p:nvPr>
            <p:ph idx="1"/>
          </p:nvPr>
        </p:nvSpPr>
        <p:spPr/>
        <p:txBody>
          <a:bodyPr/>
          <a:lstStyle/>
          <a:p>
            <a:endParaRPr lang="tr-TR"/>
          </a:p>
        </p:txBody>
      </p:sp>
      <p:pic>
        <p:nvPicPr>
          <p:cNvPr id="33794" name="Picture 2"/>
          <p:cNvPicPr>
            <a:picLocks noChangeAspect="1" noChangeArrowheads="1"/>
          </p:cNvPicPr>
          <p:nvPr/>
        </p:nvPicPr>
        <p:blipFill>
          <a:blip r:embed="rId2" cstate="print"/>
          <a:srcRect/>
          <a:stretch>
            <a:fillRect/>
          </a:stretch>
        </p:blipFill>
        <p:spPr bwMode="auto">
          <a:xfrm>
            <a:off x="1559496" y="1049537"/>
            <a:ext cx="9145016" cy="5808463"/>
          </a:xfrm>
          <a:prstGeom prst="rect">
            <a:avLst/>
          </a:prstGeom>
          <a:noFill/>
          <a:ln w="9525">
            <a:noFill/>
            <a:miter lim="800000"/>
            <a:headEnd/>
            <a:tailEnd/>
          </a:ln>
        </p:spPr>
      </p:pic>
    </p:spTree>
    <p:extLst>
      <p:ext uri="{BB962C8B-B14F-4D97-AF65-F5344CB8AC3E}">
        <p14:creationId xmlns:p14="http://schemas.microsoft.com/office/powerpoint/2010/main" val="38130554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7848" y="1362075"/>
            <a:ext cx="8610600" cy="413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Başlık 1"/>
          <p:cNvSpPr>
            <a:spLocks noGrp="1"/>
          </p:cNvSpPr>
          <p:nvPr>
            <p:ph type="title"/>
          </p:nvPr>
        </p:nvSpPr>
        <p:spPr>
          <a:xfrm>
            <a:off x="1216279" y="165117"/>
            <a:ext cx="8229600" cy="1143000"/>
          </a:xfrm>
        </p:spPr>
        <p:txBody>
          <a:bodyPr/>
          <a:lstStyle/>
          <a:p>
            <a:r>
              <a:rPr lang="tr-TR" b="1" dirty="0" smtClean="0">
                <a:solidFill>
                  <a:srgbClr val="FF0000"/>
                </a:solidFill>
                <a:cs typeface="Times New Roman" pitchFamily="18" charset="0"/>
              </a:rPr>
              <a:t>GHS Etiketleri </a:t>
            </a:r>
            <a:endParaRPr lang="tr-TR" b="1" dirty="0">
              <a:solidFill>
                <a:srgbClr val="FF0000"/>
              </a:solidFill>
              <a:cs typeface="Times New Roman" pitchFamily="18" charset="0"/>
            </a:endParaRPr>
          </a:p>
        </p:txBody>
      </p:sp>
      <p:sp>
        <p:nvSpPr>
          <p:cNvPr id="10" name="Metin kutusu 9"/>
          <p:cNvSpPr txBox="1"/>
          <p:nvPr/>
        </p:nvSpPr>
        <p:spPr>
          <a:xfrm>
            <a:off x="1216279" y="2200796"/>
            <a:ext cx="1471108" cy="738664"/>
          </a:xfrm>
          <a:prstGeom prst="rect">
            <a:avLst/>
          </a:prstGeom>
          <a:noFill/>
        </p:spPr>
        <p:txBody>
          <a:bodyPr wrap="none" rtlCol="0">
            <a:spAutoFit/>
          </a:bodyPr>
          <a:lstStyle/>
          <a:p>
            <a:r>
              <a:rPr lang="tr-TR" sz="1400" dirty="0">
                <a:cs typeface="Times New Roman" pitchFamily="18" charset="0"/>
              </a:rPr>
              <a:t>Uyarı kelimesi;</a:t>
            </a:r>
          </a:p>
          <a:p>
            <a:r>
              <a:rPr lang="tr-TR" sz="1400" dirty="0">
                <a:cs typeface="Times New Roman" pitchFamily="18" charset="0"/>
              </a:rPr>
              <a:t>Tehlike seviyesini </a:t>
            </a:r>
          </a:p>
          <a:p>
            <a:r>
              <a:rPr lang="tr-TR" sz="1400" dirty="0">
                <a:cs typeface="Times New Roman" pitchFamily="18" charset="0"/>
              </a:rPr>
              <a:t>gösterir</a:t>
            </a:r>
          </a:p>
        </p:txBody>
      </p:sp>
      <p:sp>
        <p:nvSpPr>
          <p:cNvPr id="14" name="Metin kutusu 13"/>
          <p:cNvSpPr txBox="1"/>
          <p:nvPr/>
        </p:nvSpPr>
        <p:spPr>
          <a:xfrm>
            <a:off x="1297794" y="4842964"/>
            <a:ext cx="4256871" cy="1477328"/>
          </a:xfrm>
          <a:prstGeom prst="rect">
            <a:avLst/>
          </a:prstGeom>
          <a:noFill/>
        </p:spPr>
        <p:txBody>
          <a:bodyPr wrap="none" rtlCol="0">
            <a:spAutoFit/>
          </a:bodyPr>
          <a:lstStyle/>
          <a:p>
            <a:r>
              <a:rPr lang="tr-TR" sz="1500" dirty="0" err="1" smtClean="0">
                <a:cs typeface="Times New Roman" pitchFamily="18" charset="0"/>
              </a:rPr>
              <a:t>Pistogramlar</a:t>
            </a:r>
            <a:r>
              <a:rPr lang="tr-TR" sz="1500" dirty="0">
                <a:cs typeface="Times New Roman" pitchFamily="18" charset="0"/>
              </a:rPr>
              <a:t>;</a:t>
            </a:r>
          </a:p>
          <a:p>
            <a:r>
              <a:rPr lang="tr-TR" sz="1500" dirty="0">
                <a:cs typeface="Times New Roman" pitchFamily="18" charset="0"/>
              </a:rPr>
              <a:t>tehlikeli ürünleri </a:t>
            </a:r>
          </a:p>
          <a:p>
            <a:r>
              <a:rPr lang="tr-TR" sz="1500" dirty="0">
                <a:cs typeface="Times New Roman" pitchFamily="18" charset="0"/>
              </a:rPr>
              <a:t>tanımlamak için </a:t>
            </a:r>
          </a:p>
          <a:p>
            <a:r>
              <a:rPr lang="tr-TR" sz="1500" dirty="0">
                <a:cs typeface="Times New Roman" pitchFamily="18" charset="0"/>
              </a:rPr>
              <a:t>kullanılır ve genel olarak</a:t>
            </a:r>
          </a:p>
          <a:p>
            <a:r>
              <a:rPr lang="tr-TR" sz="1500" dirty="0">
                <a:cs typeface="Times New Roman" pitchFamily="18" charset="0"/>
              </a:rPr>
              <a:t>kimyasal / fiziksel risk, </a:t>
            </a:r>
          </a:p>
          <a:p>
            <a:r>
              <a:rPr lang="tr-TR" sz="1500" dirty="0">
                <a:cs typeface="Times New Roman" pitchFamily="18" charset="0"/>
              </a:rPr>
              <a:t>sağlık riski ve çevresel risk tarafından gruplandırılır. </a:t>
            </a:r>
          </a:p>
        </p:txBody>
      </p:sp>
      <p:sp>
        <p:nvSpPr>
          <p:cNvPr id="12" name="Yuvarlatılmış Dikdörtgen 11"/>
          <p:cNvSpPr/>
          <p:nvPr/>
        </p:nvSpPr>
        <p:spPr>
          <a:xfrm>
            <a:off x="2927649" y="5005402"/>
            <a:ext cx="1983743" cy="46921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a:cs typeface="Times New Roman" pitchFamily="18" charset="0"/>
              </a:rPr>
              <a:t>Ürün ek bilgileri</a:t>
            </a:r>
          </a:p>
        </p:txBody>
      </p:sp>
      <p:sp>
        <p:nvSpPr>
          <p:cNvPr id="17" name="Metin kutusu 16"/>
          <p:cNvSpPr txBox="1"/>
          <p:nvPr/>
        </p:nvSpPr>
        <p:spPr>
          <a:xfrm>
            <a:off x="6197939" y="5480893"/>
            <a:ext cx="2095445" cy="1077218"/>
          </a:xfrm>
          <a:prstGeom prst="rect">
            <a:avLst/>
          </a:prstGeom>
          <a:noFill/>
        </p:spPr>
        <p:txBody>
          <a:bodyPr wrap="none" rtlCol="0">
            <a:spAutoFit/>
          </a:bodyPr>
          <a:lstStyle/>
          <a:p>
            <a:pPr fontAlgn="base"/>
            <a:r>
              <a:rPr lang="tr-TR" sz="1600" dirty="0">
                <a:cs typeface="Times New Roman" pitchFamily="18" charset="0"/>
              </a:rPr>
              <a:t>Üretici Bilgisi; </a:t>
            </a:r>
          </a:p>
          <a:p>
            <a:pPr fontAlgn="base"/>
            <a:r>
              <a:rPr lang="tr-TR" sz="1600" dirty="0">
                <a:cs typeface="Times New Roman" pitchFamily="18" charset="0"/>
              </a:rPr>
              <a:t>Üreticinin şirket adını, </a:t>
            </a:r>
          </a:p>
          <a:p>
            <a:pPr fontAlgn="base"/>
            <a:r>
              <a:rPr lang="tr-TR" sz="1600" dirty="0">
                <a:cs typeface="Times New Roman" pitchFamily="18" charset="0"/>
              </a:rPr>
              <a:t>adresini ve telefon </a:t>
            </a:r>
          </a:p>
          <a:p>
            <a:pPr fontAlgn="base"/>
            <a:r>
              <a:rPr lang="tr-TR" sz="1600" dirty="0">
                <a:cs typeface="Times New Roman" pitchFamily="18" charset="0"/>
              </a:rPr>
              <a:t>numarasını tanımlar.</a:t>
            </a:r>
          </a:p>
        </p:txBody>
      </p:sp>
      <p:sp>
        <p:nvSpPr>
          <p:cNvPr id="13" name="Metin kutusu 12"/>
          <p:cNvSpPr txBox="1"/>
          <p:nvPr/>
        </p:nvSpPr>
        <p:spPr>
          <a:xfrm>
            <a:off x="8220744" y="2200796"/>
            <a:ext cx="2411760" cy="2308324"/>
          </a:xfrm>
          <a:prstGeom prst="rect">
            <a:avLst/>
          </a:prstGeom>
          <a:noFill/>
        </p:spPr>
        <p:txBody>
          <a:bodyPr wrap="square" rtlCol="0">
            <a:spAutoFit/>
          </a:bodyPr>
          <a:lstStyle/>
          <a:p>
            <a:pPr algn="r" fontAlgn="base"/>
            <a:r>
              <a:rPr lang="tr-TR" sz="1400" dirty="0">
                <a:cs typeface="Times New Roman" pitchFamily="18" charset="0"/>
              </a:rPr>
              <a:t/>
            </a:r>
            <a:br>
              <a:rPr lang="tr-TR" sz="1400" dirty="0">
                <a:cs typeface="Times New Roman" pitchFamily="18" charset="0"/>
              </a:rPr>
            </a:br>
            <a:r>
              <a:rPr lang="tr-TR" sz="1400" dirty="0">
                <a:cs typeface="Times New Roman" pitchFamily="18" charset="0"/>
              </a:rPr>
              <a:t>Tehlike ifadeleri;</a:t>
            </a:r>
          </a:p>
          <a:p>
            <a:pPr algn="r" fontAlgn="base"/>
            <a:r>
              <a:rPr lang="tr-TR" sz="1400" dirty="0">
                <a:cs typeface="Times New Roman" pitchFamily="18" charset="0"/>
              </a:rPr>
              <a:t>tehlikeli ürünlerin yapısını </a:t>
            </a:r>
          </a:p>
          <a:p>
            <a:pPr algn="r" fontAlgn="base"/>
            <a:r>
              <a:rPr lang="tr-TR" sz="1400" dirty="0">
                <a:cs typeface="Times New Roman" pitchFamily="18" charset="0"/>
              </a:rPr>
              <a:t>ve tehlike derecesini tanımlayan ifadelerdir. Tehlike ifadeleri kimyasalın Güvenlik Bilgi Formunda (SDS) bulunur </a:t>
            </a:r>
          </a:p>
          <a:p>
            <a:pPr algn="r" fontAlgn="base"/>
            <a:r>
              <a:rPr lang="tr-TR" sz="1400" dirty="0">
                <a:cs typeface="Times New Roman" pitchFamily="18" charset="0"/>
              </a:rPr>
              <a:t>ve bir H Kodu (H100) ile tanımlanır.</a:t>
            </a:r>
          </a:p>
          <a:p>
            <a:pPr algn="r"/>
            <a:endParaRPr lang="tr-TR" dirty="0">
              <a:cs typeface="Times New Roman" pitchFamily="18" charset="0"/>
            </a:endParaRPr>
          </a:p>
        </p:txBody>
      </p:sp>
      <p:sp>
        <p:nvSpPr>
          <p:cNvPr id="21" name="Metin kutusu 20"/>
          <p:cNvSpPr txBox="1"/>
          <p:nvPr/>
        </p:nvSpPr>
        <p:spPr>
          <a:xfrm>
            <a:off x="8760297" y="4221088"/>
            <a:ext cx="2088232" cy="2308324"/>
          </a:xfrm>
          <a:prstGeom prst="rect">
            <a:avLst/>
          </a:prstGeom>
          <a:noFill/>
        </p:spPr>
        <p:txBody>
          <a:bodyPr wrap="square" rtlCol="0">
            <a:spAutoFit/>
          </a:bodyPr>
          <a:lstStyle/>
          <a:p>
            <a:pPr algn="just" fontAlgn="base"/>
            <a:r>
              <a:rPr lang="tr-TR" sz="1200" dirty="0">
                <a:cs typeface="Times New Roman" pitchFamily="18" charset="0"/>
              </a:rPr>
              <a:t/>
            </a:r>
            <a:br>
              <a:rPr lang="tr-TR" sz="1200" dirty="0">
                <a:cs typeface="Times New Roman" pitchFamily="18" charset="0"/>
              </a:rPr>
            </a:br>
            <a:r>
              <a:rPr lang="tr-TR" sz="1200" dirty="0">
                <a:cs typeface="Times New Roman" pitchFamily="18" charset="0"/>
              </a:rPr>
              <a:t>Önlem İfadeleri / İlkyardım;</a:t>
            </a:r>
          </a:p>
          <a:p>
            <a:pPr algn="just" fontAlgn="base"/>
            <a:r>
              <a:rPr lang="tr-TR" sz="1200" dirty="0">
                <a:cs typeface="Times New Roman" pitchFamily="18" charset="0"/>
              </a:rPr>
              <a:t>her tehlike durumuna bağlı ifadelerdir. Genel koruyucu, müdahale, depolama veya elden çıkarma önlemlerini açıklarlar. Bu açıklamalar kimyasalın Güvenlik Bilgi Formunda bulunur. Tehlike İfadelerine benzer şekilde, önlem İfadeleri bir P Kodu ile tanımlanabilir (P100 gibi).</a:t>
            </a:r>
          </a:p>
        </p:txBody>
      </p:sp>
      <p:sp>
        <p:nvSpPr>
          <p:cNvPr id="15" name="Dikdörtgen 14"/>
          <p:cNvSpPr/>
          <p:nvPr/>
        </p:nvSpPr>
        <p:spPr>
          <a:xfrm>
            <a:off x="9199910" y="1035894"/>
            <a:ext cx="1468091" cy="1169551"/>
          </a:xfrm>
          <a:prstGeom prst="rect">
            <a:avLst/>
          </a:prstGeom>
        </p:spPr>
        <p:txBody>
          <a:bodyPr wrap="square">
            <a:spAutoFit/>
          </a:bodyPr>
          <a:lstStyle/>
          <a:p>
            <a:pPr fontAlgn="base"/>
            <a:r>
              <a:rPr lang="tr-TR" sz="1400" dirty="0">
                <a:cs typeface="Times New Roman" pitchFamily="18" charset="0"/>
              </a:rPr>
              <a:t/>
            </a:r>
            <a:br>
              <a:rPr lang="tr-TR" sz="1400" dirty="0">
                <a:cs typeface="Times New Roman" pitchFamily="18" charset="0"/>
              </a:rPr>
            </a:br>
            <a:r>
              <a:rPr lang="tr-TR" sz="1400" dirty="0">
                <a:cs typeface="Times New Roman" pitchFamily="18" charset="0"/>
              </a:rPr>
              <a:t>Ürün Adı;</a:t>
            </a:r>
          </a:p>
          <a:p>
            <a:pPr fontAlgn="base"/>
            <a:r>
              <a:rPr lang="tr-TR" sz="1400" dirty="0">
                <a:cs typeface="Times New Roman" pitchFamily="18" charset="0"/>
              </a:rPr>
              <a:t>ürün veya kimyasal adını tanımlar.</a:t>
            </a:r>
          </a:p>
        </p:txBody>
      </p:sp>
    </p:spTree>
    <p:extLst>
      <p:ext uri="{BB962C8B-B14F-4D97-AF65-F5344CB8AC3E}">
        <p14:creationId xmlns:p14="http://schemas.microsoft.com/office/powerpoint/2010/main" val="40998657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69159" y="588062"/>
            <a:ext cx="10058400" cy="984412"/>
          </a:xfrm>
        </p:spPr>
        <p:txBody>
          <a:bodyPr/>
          <a:lstStyle/>
          <a:p>
            <a:r>
              <a:rPr lang="tr-TR" b="1" dirty="0" smtClean="0">
                <a:solidFill>
                  <a:srgbClr val="FF0000"/>
                </a:solidFill>
              </a:rPr>
              <a:t>Kimyasal Güvenlik</a:t>
            </a:r>
            <a:endParaRPr lang="tr-TR" b="1" dirty="0">
              <a:solidFill>
                <a:srgbClr val="FF0000"/>
              </a:solidFill>
            </a:endParaRPr>
          </a:p>
        </p:txBody>
      </p:sp>
      <p:sp>
        <p:nvSpPr>
          <p:cNvPr id="5" name="İçerik Yer Tutucusu 4"/>
          <p:cNvSpPr>
            <a:spLocks noGrp="1"/>
          </p:cNvSpPr>
          <p:nvPr>
            <p:ph idx="1"/>
          </p:nvPr>
        </p:nvSpPr>
        <p:spPr>
          <a:xfrm>
            <a:off x="1089012" y="1958107"/>
            <a:ext cx="7571184" cy="4525963"/>
          </a:xfrm>
        </p:spPr>
        <p:txBody>
          <a:bodyPr>
            <a:normAutofit/>
          </a:bodyPr>
          <a:lstStyle/>
          <a:p>
            <a:r>
              <a:rPr lang="tr-TR" sz="2400" dirty="0">
                <a:solidFill>
                  <a:schemeClr val="tx1"/>
                </a:solidFill>
                <a:cs typeface="Times New Roman" pitchFamily="18" charset="0"/>
              </a:rPr>
              <a:t>Laboratuvarda kimyasal kaplarının etiketlenmesi nasıl olmalıdır?</a:t>
            </a:r>
          </a:p>
          <a:p>
            <a:pPr lvl="1"/>
            <a:r>
              <a:rPr lang="tr-TR" sz="2400" dirty="0" smtClean="0">
                <a:solidFill>
                  <a:schemeClr val="tx1"/>
                </a:solidFill>
                <a:cs typeface="Times New Roman" pitchFamily="18" charset="0"/>
              </a:rPr>
              <a:t>Kimyasalın tam ismi </a:t>
            </a:r>
            <a:r>
              <a:rPr lang="tr-TR" sz="2400" dirty="0">
                <a:solidFill>
                  <a:schemeClr val="tx1"/>
                </a:solidFill>
                <a:cs typeface="Times New Roman" pitchFamily="18" charset="0"/>
              </a:rPr>
              <a:t>(Türkçe</a:t>
            </a:r>
            <a:r>
              <a:rPr lang="tr-TR" sz="2400" dirty="0" smtClean="0">
                <a:solidFill>
                  <a:schemeClr val="tx1"/>
                </a:solidFill>
                <a:cs typeface="Times New Roman" pitchFamily="18" charset="0"/>
              </a:rPr>
              <a:t>/</a:t>
            </a:r>
            <a:r>
              <a:rPr lang="tr-TR" sz="2400" dirty="0" err="1" smtClean="0">
                <a:solidFill>
                  <a:schemeClr val="tx1"/>
                </a:solidFill>
                <a:cs typeface="Times New Roman" pitchFamily="18" charset="0"/>
              </a:rPr>
              <a:t>İng</a:t>
            </a:r>
            <a:r>
              <a:rPr lang="tr-TR" sz="2400" dirty="0" smtClean="0">
                <a:solidFill>
                  <a:schemeClr val="tx1"/>
                </a:solidFill>
                <a:cs typeface="Times New Roman" pitchFamily="18" charset="0"/>
              </a:rPr>
              <a:t>)</a:t>
            </a:r>
          </a:p>
          <a:p>
            <a:pPr lvl="1"/>
            <a:r>
              <a:rPr lang="tr-TR" sz="2400" dirty="0" smtClean="0">
                <a:solidFill>
                  <a:schemeClr val="tx1"/>
                </a:solidFill>
                <a:cs typeface="Times New Roman" pitchFamily="18" charset="0"/>
              </a:rPr>
              <a:t>Kimyasal tehlike sınıflandırması yazılmalıdır</a:t>
            </a:r>
          </a:p>
          <a:p>
            <a:pPr lvl="1"/>
            <a:r>
              <a:rPr lang="tr-TR" sz="2400" dirty="0" smtClean="0">
                <a:solidFill>
                  <a:schemeClr val="tx1"/>
                </a:solidFill>
                <a:cs typeface="Times New Roman" pitchFamily="18" charset="0"/>
              </a:rPr>
              <a:t>Kısaltma ve formül </a:t>
            </a:r>
            <a:r>
              <a:rPr lang="tr-TR" sz="2400" b="1" u="sng" dirty="0" smtClean="0">
                <a:solidFill>
                  <a:schemeClr val="tx1"/>
                </a:solidFill>
                <a:cs typeface="Times New Roman" pitchFamily="18" charset="0"/>
              </a:rPr>
              <a:t>yazılmamalıdır.</a:t>
            </a:r>
          </a:p>
          <a:p>
            <a:pPr lvl="1"/>
            <a:endParaRPr lang="tr-TR" sz="2400" dirty="0">
              <a:solidFill>
                <a:schemeClr val="tx1"/>
              </a:solidFill>
              <a:cs typeface="Times New Roman" pitchFamily="18" charset="0"/>
            </a:endParaRPr>
          </a:p>
        </p:txBody>
      </p:sp>
      <p:pic>
        <p:nvPicPr>
          <p:cNvPr id="3074" name="Picture 2"/>
          <p:cNvPicPr>
            <a:picLocks noChangeAspect="1" noChangeArrowheads="1"/>
          </p:cNvPicPr>
          <p:nvPr/>
        </p:nvPicPr>
        <p:blipFill>
          <a:blip r:embed="rId3" cstate="print"/>
          <a:srcRect/>
          <a:stretch>
            <a:fillRect/>
          </a:stretch>
        </p:blipFill>
        <p:spPr bwMode="auto">
          <a:xfrm>
            <a:off x="8256240" y="3212976"/>
            <a:ext cx="3744416" cy="259141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9323654" y="588062"/>
            <a:ext cx="1895983" cy="1945229"/>
          </a:xfrm>
          <a:prstGeom prst="rect">
            <a:avLst/>
          </a:prstGeom>
          <a:noFill/>
          <a:ln w="9525">
            <a:noFill/>
            <a:miter lim="800000"/>
            <a:headEnd/>
            <a:tailEnd/>
          </a:ln>
        </p:spPr>
      </p:pic>
      <p:pic>
        <p:nvPicPr>
          <p:cNvPr id="3076" name="Picture 4"/>
          <p:cNvPicPr>
            <a:picLocks noChangeAspect="1" noChangeArrowheads="1"/>
          </p:cNvPicPr>
          <p:nvPr/>
        </p:nvPicPr>
        <p:blipFill>
          <a:blip r:embed="rId5" cstate="print"/>
          <a:srcRect/>
          <a:stretch>
            <a:fillRect/>
          </a:stretch>
        </p:blipFill>
        <p:spPr bwMode="auto">
          <a:xfrm>
            <a:off x="5663952" y="3933056"/>
            <a:ext cx="1368152" cy="2321247"/>
          </a:xfrm>
          <a:prstGeom prst="rect">
            <a:avLst/>
          </a:prstGeom>
          <a:noFill/>
          <a:ln w="9525">
            <a:noFill/>
            <a:miter lim="800000"/>
            <a:headEnd/>
            <a:tailEnd/>
          </a:ln>
        </p:spPr>
      </p:pic>
    </p:spTree>
    <p:extLst>
      <p:ext uri="{BB962C8B-B14F-4D97-AF65-F5344CB8AC3E}">
        <p14:creationId xmlns:p14="http://schemas.microsoft.com/office/powerpoint/2010/main" val="7164604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ekran görüntüsü içeren bir resim&#10;&#10;Açıklama otomatik olarak oluşturuldu">
            <a:extLst>
              <a:ext uri="{FF2B5EF4-FFF2-40B4-BE49-F238E27FC236}">
                <a16:creationId xmlns:a16="http://schemas.microsoft.com/office/drawing/2014/main" id="{21049B46-8A39-4D5C-879D-8ADB70D030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376" y="0"/>
            <a:ext cx="5308233" cy="6117964"/>
          </a:xfrm>
          <a:prstGeom prst="rect">
            <a:avLst/>
          </a:prstGeom>
        </p:spPr>
      </p:pic>
      <p:sp>
        <p:nvSpPr>
          <p:cNvPr id="5" name="Dikdörtgen 4">
            <a:extLst>
              <a:ext uri="{FF2B5EF4-FFF2-40B4-BE49-F238E27FC236}">
                <a16:creationId xmlns:a16="http://schemas.microsoft.com/office/drawing/2014/main" id="{2617EFE1-321B-44ED-9C96-696133DB6515}"/>
              </a:ext>
            </a:extLst>
          </p:cNvPr>
          <p:cNvSpPr/>
          <p:nvPr/>
        </p:nvSpPr>
        <p:spPr>
          <a:xfrm>
            <a:off x="5879976" y="1196752"/>
            <a:ext cx="4208060" cy="1384995"/>
          </a:xfrm>
          <a:prstGeom prst="rect">
            <a:avLst/>
          </a:prstGeom>
        </p:spPr>
        <p:txBody>
          <a:bodyPr wrap="square">
            <a:spAutoFit/>
          </a:bodyPr>
          <a:lstStyle/>
          <a:p>
            <a:r>
              <a:rPr lang="tr-TR" sz="2800" dirty="0">
                <a:latin typeface="Calibri" panose="020F0502020204030204" pitchFamily="34" charset="0"/>
              </a:rPr>
              <a:t>Şekil </a:t>
            </a:r>
            <a:r>
              <a:rPr lang="tr-TR" sz="2800" dirty="0" smtClean="0">
                <a:latin typeface="Calibri" panose="020F0502020204030204" pitchFamily="34" charset="0"/>
              </a:rPr>
              <a:t>1.GBF(</a:t>
            </a:r>
            <a:r>
              <a:rPr lang="tr-TR" sz="2800" b="1" dirty="0" smtClean="0">
                <a:solidFill>
                  <a:srgbClr val="FF0000"/>
                </a:solidFill>
              </a:rPr>
              <a:t>Güvenlik Bilgi Form)</a:t>
            </a:r>
            <a:r>
              <a:rPr lang="tr-TR" sz="2800" dirty="0" err="1" smtClean="0">
                <a:latin typeface="Calibri" panose="020F0502020204030204" pitchFamily="34" charset="0"/>
              </a:rPr>
              <a:t>lerde</a:t>
            </a:r>
            <a:r>
              <a:rPr lang="tr-TR" sz="2800" dirty="0" smtClean="0">
                <a:latin typeface="Calibri" panose="020F0502020204030204" pitchFamily="34" charset="0"/>
              </a:rPr>
              <a:t> </a:t>
            </a:r>
            <a:r>
              <a:rPr lang="tr-TR" sz="2800" dirty="0">
                <a:latin typeface="Calibri" panose="020F0502020204030204" pitchFamily="34" charset="0"/>
              </a:rPr>
              <a:t>yer alan başlıklar</a:t>
            </a:r>
            <a:endParaRPr lang="tr-TR" sz="2800" dirty="0"/>
          </a:p>
        </p:txBody>
      </p:sp>
    </p:spTree>
    <p:extLst>
      <p:ext uri="{BB962C8B-B14F-4D97-AF65-F5344CB8AC3E}">
        <p14:creationId xmlns:p14="http://schemas.microsoft.com/office/powerpoint/2010/main" val="18333955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FF0000"/>
                </a:solidFill>
              </a:rPr>
              <a:t>Kimyasalların Depolanması</a:t>
            </a:r>
            <a:endParaRPr lang="en-US" b="1" dirty="0">
              <a:solidFill>
                <a:srgbClr val="FF0000"/>
              </a:solidFill>
            </a:endParaRPr>
          </a:p>
        </p:txBody>
      </p:sp>
      <p:sp>
        <p:nvSpPr>
          <p:cNvPr id="3" name="İçerik Yer Tutucusu 2"/>
          <p:cNvSpPr>
            <a:spLocks noGrp="1"/>
          </p:cNvSpPr>
          <p:nvPr>
            <p:ph idx="1"/>
          </p:nvPr>
        </p:nvSpPr>
        <p:spPr>
          <a:xfrm>
            <a:off x="1055440" y="2060848"/>
            <a:ext cx="8939336" cy="1900807"/>
          </a:xfrm>
        </p:spPr>
        <p:txBody>
          <a:bodyPr>
            <a:noAutofit/>
          </a:bodyPr>
          <a:lstStyle/>
          <a:p>
            <a:pPr marL="0" indent="0">
              <a:buNone/>
            </a:pPr>
            <a:r>
              <a:rPr lang="tr-TR" sz="2800" dirty="0" smtClean="0">
                <a:solidFill>
                  <a:schemeClr val="tx1"/>
                </a:solidFill>
                <a:cs typeface="Times New Roman" pitchFamily="18" charset="0"/>
              </a:rPr>
              <a:t>- Tehlikelerin özelliklerine göre kimyasalları depolayın.</a:t>
            </a:r>
          </a:p>
          <a:p>
            <a:pPr>
              <a:buFontTx/>
              <a:buChar char="-"/>
            </a:pPr>
            <a:r>
              <a:rPr lang="tr-TR" sz="2800" dirty="0" smtClean="0">
                <a:solidFill>
                  <a:schemeClr val="tx1"/>
                </a:solidFill>
                <a:cs typeface="Times New Roman" pitchFamily="18" charset="0"/>
              </a:rPr>
              <a:t>Termal olarak dengesiz malzemeleri, patlamaya karşı korumalı buzdolabında saklayın.</a:t>
            </a:r>
          </a:p>
          <a:p>
            <a:pPr>
              <a:buFontTx/>
              <a:buChar char="-"/>
            </a:pPr>
            <a:r>
              <a:rPr lang="tr-TR" sz="2800" dirty="0" smtClean="0">
                <a:solidFill>
                  <a:schemeClr val="tx1"/>
                </a:solidFill>
                <a:cs typeface="Times New Roman" pitchFamily="18" charset="0"/>
              </a:rPr>
              <a:t>Yanıcı sıvıların depolanması</a:t>
            </a:r>
          </a:p>
          <a:p>
            <a:pPr>
              <a:buFontTx/>
              <a:buChar char="-"/>
            </a:pPr>
            <a:endParaRPr lang="tr-TR" sz="2800" dirty="0">
              <a:solidFill>
                <a:schemeClr val="tx1"/>
              </a:solidFill>
              <a:cs typeface="Times New Roman" pitchFamily="18" charset="0"/>
            </a:endParaRPr>
          </a:p>
          <a:p>
            <a:pPr>
              <a:buFontTx/>
              <a:buChar char="-"/>
            </a:pPr>
            <a:endParaRPr lang="tr-TR" sz="2800" dirty="0" smtClean="0">
              <a:solidFill>
                <a:schemeClr val="tx1"/>
              </a:solidFill>
              <a:cs typeface="Times New Roman" pitchFamily="18" charset="0"/>
            </a:endParaRPr>
          </a:p>
        </p:txBody>
      </p:sp>
    </p:spTree>
    <p:extLst>
      <p:ext uri="{BB962C8B-B14F-4D97-AF65-F5344CB8AC3E}">
        <p14:creationId xmlns:p14="http://schemas.microsoft.com/office/powerpoint/2010/main" val="20823160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smtClean="0">
                <a:solidFill>
                  <a:srgbClr val="FF0000"/>
                </a:solidFill>
              </a:rPr>
              <a:t>Maruziyetin</a:t>
            </a:r>
            <a:r>
              <a:rPr lang="tr-TR" b="1" dirty="0" smtClean="0">
                <a:solidFill>
                  <a:srgbClr val="FF0000"/>
                </a:solidFill>
              </a:rPr>
              <a:t> Önlenmesi</a:t>
            </a:r>
            <a:endParaRPr lang="en-US" b="1" dirty="0">
              <a:solidFill>
                <a:srgbClr val="FF0000"/>
              </a:solidFill>
            </a:endParaRPr>
          </a:p>
        </p:txBody>
      </p:sp>
      <p:sp>
        <p:nvSpPr>
          <p:cNvPr id="3" name="İçerik Yer Tutucusu 2"/>
          <p:cNvSpPr>
            <a:spLocks noGrp="1"/>
          </p:cNvSpPr>
          <p:nvPr>
            <p:ph idx="1"/>
          </p:nvPr>
        </p:nvSpPr>
        <p:spPr/>
        <p:txBody>
          <a:bodyPr>
            <a:normAutofit/>
          </a:bodyPr>
          <a:lstStyle/>
          <a:p>
            <a:pPr algn="just">
              <a:lnSpc>
                <a:spcPct val="150000"/>
              </a:lnSpc>
            </a:pPr>
            <a:r>
              <a:rPr lang="tr-TR" sz="2800" b="1" dirty="0" err="1" smtClean="0">
                <a:solidFill>
                  <a:schemeClr val="tx1"/>
                </a:solidFill>
                <a:cs typeface="Times New Roman" pitchFamily="18" charset="0"/>
              </a:rPr>
              <a:t>Maruziyet</a:t>
            </a:r>
            <a:r>
              <a:rPr lang="tr-TR" sz="2800" b="1" dirty="0" smtClean="0">
                <a:solidFill>
                  <a:schemeClr val="tx1"/>
                </a:solidFill>
                <a:cs typeface="Times New Roman" pitchFamily="18" charset="0"/>
              </a:rPr>
              <a:t> Kontrol Metotları</a:t>
            </a:r>
          </a:p>
          <a:p>
            <a:pPr lvl="1" algn="just">
              <a:lnSpc>
                <a:spcPct val="150000"/>
              </a:lnSpc>
            </a:pPr>
            <a:r>
              <a:rPr lang="tr-TR" sz="2800" i="1" dirty="0" smtClean="0">
                <a:solidFill>
                  <a:schemeClr val="tx1"/>
                </a:solidFill>
                <a:cs typeface="Times New Roman" pitchFamily="18" charset="0"/>
              </a:rPr>
              <a:t>Kimyasal Çeker Ocak</a:t>
            </a:r>
          </a:p>
          <a:p>
            <a:pPr marL="457200" lvl="1" indent="0" algn="just">
              <a:lnSpc>
                <a:spcPct val="150000"/>
              </a:lnSpc>
              <a:buNone/>
            </a:pPr>
            <a:r>
              <a:rPr lang="tr-TR" sz="2800" dirty="0">
                <a:solidFill>
                  <a:schemeClr val="tx1"/>
                </a:solidFill>
                <a:cs typeface="Times New Roman" pitchFamily="18" charset="0"/>
              </a:rPr>
              <a:t>Kullanıcının tehlikeli veya zararlı dumanlara, buharlara veya tozlara maruz kalmasını sınırlandırmak için tasarlanmış yerel </a:t>
            </a:r>
            <a:r>
              <a:rPr lang="tr-TR" sz="2800" dirty="0" smtClean="0">
                <a:solidFill>
                  <a:schemeClr val="tx1"/>
                </a:solidFill>
                <a:cs typeface="Times New Roman" pitchFamily="18" charset="0"/>
              </a:rPr>
              <a:t>bir havalandırma cihazı</a:t>
            </a:r>
          </a:p>
          <a:p>
            <a:pPr marL="457200" lvl="1" indent="0">
              <a:buNone/>
            </a:pPr>
            <a:endParaRPr lang="tr-TR" sz="2800" dirty="0">
              <a:solidFill>
                <a:schemeClr val="tx1"/>
              </a:solidFill>
            </a:endParaRPr>
          </a:p>
          <a:p>
            <a:pPr marL="457200" lvl="1" indent="0">
              <a:buNone/>
            </a:pPr>
            <a:endParaRPr lang="tr-TR" sz="2800" dirty="0" smtClean="0">
              <a:solidFill>
                <a:schemeClr val="tx1"/>
              </a:solidFill>
            </a:endParaRPr>
          </a:p>
          <a:p>
            <a:pPr lvl="1"/>
            <a:endParaRPr lang="en-US" sz="2800" dirty="0">
              <a:solidFill>
                <a:schemeClr val="tx1"/>
              </a:solidFill>
            </a:endParaRPr>
          </a:p>
        </p:txBody>
      </p:sp>
    </p:spTree>
    <p:extLst>
      <p:ext uri="{BB962C8B-B14F-4D97-AF65-F5344CB8AC3E}">
        <p14:creationId xmlns:p14="http://schemas.microsoft.com/office/powerpoint/2010/main" val="6166173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83432" y="277620"/>
            <a:ext cx="10058400" cy="1450757"/>
          </a:xfrm>
        </p:spPr>
        <p:txBody>
          <a:bodyPr/>
          <a:lstStyle/>
          <a:p>
            <a:r>
              <a:rPr lang="tr-TR" b="1" dirty="0" err="1" smtClean="0">
                <a:solidFill>
                  <a:srgbClr val="FF0000"/>
                </a:solidFill>
              </a:rPr>
              <a:t>Maruziyetin</a:t>
            </a:r>
            <a:r>
              <a:rPr lang="tr-TR" b="1" dirty="0" smtClean="0">
                <a:solidFill>
                  <a:srgbClr val="FF0000"/>
                </a:solidFill>
              </a:rPr>
              <a:t> Önlenmesi</a:t>
            </a:r>
            <a:endParaRPr lang="en-US" b="1" dirty="0">
              <a:solidFill>
                <a:srgbClr val="FF0000"/>
              </a:solidFill>
            </a:endParaRPr>
          </a:p>
        </p:txBody>
      </p:sp>
      <p:sp>
        <p:nvSpPr>
          <p:cNvPr id="3" name="İçerik Yer Tutucusu 2"/>
          <p:cNvSpPr>
            <a:spLocks noGrp="1"/>
          </p:cNvSpPr>
          <p:nvPr>
            <p:ph idx="1"/>
          </p:nvPr>
        </p:nvSpPr>
        <p:spPr>
          <a:xfrm>
            <a:off x="983432" y="1916832"/>
            <a:ext cx="6798920" cy="3984866"/>
          </a:xfrm>
        </p:spPr>
        <p:txBody>
          <a:bodyPr>
            <a:noAutofit/>
          </a:bodyPr>
          <a:lstStyle/>
          <a:p>
            <a:pPr algn="just"/>
            <a:r>
              <a:rPr lang="tr-TR" sz="2400" b="1" dirty="0" smtClean="0">
                <a:solidFill>
                  <a:schemeClr val="tx1"/>
                </a:solidFill>
                <a:cs typeface="Times New Roman" pitchFamily="18" charset="0"/>
              </a:rPr>
              <a:t>Kimyasal Çeker Ocak</a:t>
            </a:r>
          </a:p>
          <a:p>
            <a:pPr lvl="1" algn="just"/>
            <a:r>
              <a:rPr lang="tr-TR" sz="2400" dirty="0" smtClean="0">
                <a:solidFill>
                  <a:schemeClr val="tx1"/>
                </a:solidFill>
                <a:cs typeface="Times New Roman" pitchFamily="18" charset="0"/>
              </a:rPr>
              <a:t>Cam</a:t>
            </a:r>
          </a:p>
          <a:p>
            <a:pPr lvl="2" algn="just"/>
            <a:r>
              <a:rPr lang="tr-TR" sz="2400" dirty="0" smtClean="0">
                <a:solidFill>
                  <a:schemeClr val="tx1"/>
                </a:solidFill>
                <a:cs typeface="Times New Roman" pitchFamily="18" charset="0"/>
              </a:rPr>
              <a:t>Ayarlanabilir olması : Düşük konumda dursa bile iş yaparken kolların serbest bir şekilde hareket etmesine izin verir.</a:t>
            </a:r>
          </a:p>
          <a:p>
            <a:pPr lvl="2" algn="just"/>
            <a:r>
              <a:rPr lang="tr-TR" sz="2400" dirty="0" smtClean="0">
                <a:solidFill>
                  <a:schemeClr val="tx1"/>
                </a:solidFill>
                <a:cs typeface="Times New Roman" pitchFamily="18" charset="0"/>
              </a:rPr>
              <a:t>Güvenli cam: Sıvı sıçramalarına ve küçük darbelere karşı korur.</a:t>
            </a:r>
          </a:p>
          <a:p>
            <a:pPr marL="914400" lvl="2" indent="0" algn="just">
              <a:buNone/>
            </a:pPr>
            <a:endParaRPr lang="tr-TR" sz="2400" dirty="0" smtClean="0">
              <a:solidFill>
                <a:schemeClr val="tx1"/>
              </a:solidFill>
              <a:cs typeface="Times New Roman" pitchFamily="18" charset="0"/>
            </a:endParaRPr>
          </a:p>
          <a:p>
            <a:pPr marL="717550" lvl="2" algn="just"/>
            <a:r>
              <a:rPr lang="tr-TR" sz="2400" dirty="0">
                <a:solidFill>
                  <a:schemeClr val="tx1"/>
                </a:solidFill>
                <a:cs typeface="Times New Roman" pitchFamily="18" charset="0"/>
              </a:rPr>
              <a:t>Hava Folyosu</a:t>
            </a:r>
          </a:p>
          <a:p>
            <a:pPr marL="1174750" lvl="3" algn="just"/>
            <a:r>
              <a:rPr lang="tr-TR" sz="2400" dirty="0">
                <a:solidFill>
                  <a:schemeClr val="tx1"/>
                </a:solidFill>
                <a:cs typeface="Times New Roman" pitchFamily="18" charset="0"/>
              </a:rPr>
              <a:t>Engellemeyin, davlumbazın dibi boyunca hava akışı sağlar.</a:t>
            </a:r>
          </a:p>
          <a:p>
            <a:pPr marL="1174750" lvl="3" algn="just"/>
            <a:endParaRPr lang="tr-TR" sz="2400" dirty="0">
              <a:solidFill>
                <a:schemeClr val="tx1"/>
              </a:solidFill>
              <a:cs typeface="Times New Roman" pitchFamily="18" charset="0"/>
            </a:endParaRP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2224" y="0"/>
            <a:ext cx="3528392" cy="6181040"/>
          </a:xfrm>
          <a:prstGeom prst="rect">
            <a:avLst/>
          </a:prstGeom>
        </p:spPr>
      </p:pic>
    </p:spTree>
    <p:extLst>
      <p:ext uri="{BB962C8B-B14F-4D97-AF65-F5344CB8AC3E}">
        <p14:creationId xmlns:p14="http://schemas.microsoft.com/office/powerpoint/2010/main" val="3230437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77096" y="648182"/>
            <a:ext cx="10515600" cy="772329"/>
          </a:xfrm>
        </p:spPr>
        <p:txBody>
          <a:bodyPr/>
          <a:lstStyle/>
          <a:p>
            <a:r>
              <a:rPr lang="tr-TR" b="1" dirty="0" smtClean="0">
                <a:solidFill>
                  <a:srgbClr val="FF0000"/>
                </a:solidFill>
              </a:rPr>
              <a:t>Laboratuvar Güvenliği Eğitimi</a:t>
            </a:r>
            <a:endParaRPr lang="en-US" b="1" dirty="0">
              <a:solidFill>
                <a:srgbClr val="FF0000"/>
              </a:solidFill>
            </a:endParaRPr>
          </a:p>
        </p:txBody>
      </p:sp>
      <p:sp>
        <p:nvSpPr>
          <p:cNvPr id="3" name="İçerik Yer Tutucusu 2"/>
          <p:cNvSpPr>
            <a:spLocks noGrp="1"/>
          </p:cNvSpPr>
          <p:nvPr>
            <p:ph idx="1"/>
          </p:nvPr>
        </p:nvSpPr>
        <p:spPr/>
        <p:txBody>
          <a:bodyPr>
            <a:normAutofit/>
          </a:bodyPr>
          <a:lstStyle/>
          <a:p>
            <a:r>
              <a:rPr lang="tr-TR" sz="3200" dirty="0" smtClean="0">
                <a:solidFill>
                  <a:schemeClr val="tx1"/>
                </a:solidFill>
              </a:rPr>
              <a:t>Güvenliğe Giriş</a:t>
            </a:r>
          </a:p>
          <a:p>
            <a:r>
              <a:rPr lang="tr-TR" sz="3200" dirty="0" smtClean="0">
                <a:solidFill>
                  <a:schemeClr val="tx1"/>
                </a:solidFill>
              </a:rPr>
              <a:t>Kimyasal Güvenlik</a:t>
            </a:r>
          </a:p>
          <a:p>
            <a:r>
              <a:rPr lang="tr-TR" sz="3200" dirty="0" smtClean="0">
                <a:solidFill>
                  <a:schemeClr val="tx1"/>
                </a:solidFill>
              </a:rPr>
              <a:t>Kişisel Koruyucu Donanımları</a:t>
            </a:r>
          </a:p>
          <a:p>
            <a:r>
              <a:rPr lang="tr-TR" sz="3200" dirty="0" smtClean="0">
                <a:solidFill>
                  <a:schemeClr val="tx1"/>
                </a:solidFill>
              </a:rPr>
              <a:t>Acil Durum Hazırlığı, Tehlikeli </a:t>
            </a:r>
            <a:r>
              <a:rPr lang="tr-TR" sz="3200" dirty="0">
                <a:solidFill>
                  <a:schemeClr val="tx1"/>
                </a:solidFill>
              </a:rPr>
              <a:t>Atık Yönetimi ve </a:t>
            </a:r>
            <a:r>
              <a:rPr lang="tr-TR" sz="3200" dirty="0" err="1">
                <a:solidFill>
                  <a:schemeClr val="tx1"/>
                </a:solidFill>
              </a:rPr>
              <a:t>Bertarafı</a:t>
            </a:r>
            <a:endParaRPr lang="tr-TR" sz="3200" dirty="0">
              <a:solidFill>
                <a:schemeClr val="tx1"/>
              </a:solidFill>
            </a:endParaRPr>
          </a:p>
          <a:p>
            <a:endParaRPr lang="en-US" sz="3200" dirty="0"/>
          </a:p>
        </p:txBody>
      </p:sp>
    </p:spTree>
    <p:extLst>
      <p:ext uri="{BB962C8B-B14F-4D97-AF65-F5344CB8AC3E}">
        <p14:creationId xmlns:p14="http://schemas.microsoft.com/office/powerpoint/2010/main" val="2035769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smtClean="0">
                <a:solidFill>
                  <a:srgbClr val="FF0000"/>
                </a:solidFill>
              </a:rPr>
              <a:t>Maruziyetin</a:t>
            </a:r>
            <a:r>
              <a:rPr lang="tr-TR" b="1" dirty="0" smtClean="0">
                <a:solidFill>
                  <a:srgbClr val="FF0000"/>
                </a:solidFill>
              </a:rPr>
              <a:t> Önlenmesi</a:t>
            </a:r>
            <a:endParaRPr lang="en-US" b="1" dirty="0">
              <a:solidFill>
                <a:srgbClr val="FF0000"/>
              </a:solidFill>
            </a:endParaRPr>
          </a:p>
        </p:txBody>
      </p:sp>
      <p:sp>
        <p:nvSpPr>
          <p:cNvPr id="3" name="İçerik Yer Tutucusu 2"/>
          <p:cNvSpPr>
            <a:spLocks noGrp="1"/>
          </p:cNvSpPr>
          <p:nvPr>
            <p:ph idx="1"/>
          </p:nvPr>
        </p:nvSpPr>
        <p:spPr>
          <a:xfrm>
            <a:off x="1271464" y="1958734"/>
            <a:ext cx="8171255" cy="4899266"/>
          </a:xfrm>
        </p:spPr>
        <p:txBody>
          <a:bodyPr>
            <a:normAutofit/>
          </a:bodyPr>
          <a:lstStyle/>
          <a:p>
            <a:pPr algn="just"/>
            <a:r>
              <a:rPr lang="tr-TR" sz="2800" b="1" dirty="0" smtClean="0">
                <a:solidFill>
                  <a:schemeClr val="tx1"/>
                </a:solidFill>
              </a:rPr>
              <a:t>Kimyasal Çeker Ocak</a:t>
            </a:r>
          </a:p>
          <a:p>
            <a:pPr marL="0" indent="0" algn="just">
              <a:buNone/>
              <a:tabLst>
                <a:tab pos="450850" algn="l"/>
              </a:tabLst>
            </a:pPr>
            <a:r>
              <a:rPr lang="tr-TR" sz="2800" dirty="0" smtClean="0">
                <a:solidFill>
                  <a:schemeClr val="tx1"/>
                </a:solidFill>
              </a:rPr>
              <a:t>	-Cam Yüksekliği</a:t>
            </a:r>
          </a:p>
          <a:p>
            <a:pPr marL="0" indent="0" algn="just">
              <a:buNone/>
            </a:pPr>
            <a:r>
              <a:rPr lang="tr-TR" sz="2800" dirty="0" smtClean="0">
                <a:solidFill>
                  <a:schemeClr val="tx1"/>
                </a:solidFill>
              </a:rPr>
              <a:t>	-Güvenli seviyede tutun</a:t>
            </a:r>
          </a:p>
          <a:p>
            <a:pPr marL="0" indent="0" algn="just">
              <a:buNone/>
            </a:pPr>
            <a:r>
              <a:rPr lang="tr-TR" sz="2800" dirty="0" smtClean="0">
                <a:solidFill>
                  <a:schemeClr val="tx1"/>
                </a:solidFill>
              </a:rPr>
              <a:t>	-Egzoz verimi</a:t>
            </a:r>
          </a:p>
          <a:p>
            <a:pPr marL="0" indent="0" algn="just">
              <a:buNone/>
            </a:pPr>
            <a:r>
              <a:rPr lang="tr-TR" sz="2800" dirty="0" smtClean="0">
                <a:solidFill>
                  <a:schemeClr val="tx1"/>
                </a:solidFill>
              </a:rPr>
              <a:t>	-Enerji tasarrufu</a:t>
            </a:r>
          </a:p>
          <a:p>
            <a:pPr marL="0" indent="0" algn="just">
              <a:buNone/>
            </a:pPr>
            <a:endParaRPr lang="tr-TR" sz="2800" dirty="0">
              <a:solidFill>
                <a:schemeClr val="tx1"/>
              </a:solidFill>
            </a:endParaRPr>
          </a:p>
          <a:p>
            <a:pPr marL="0" indent="0" algn="just">
              <a:buNone/>
            </a:pPr>
            <a:endParaRPr lang="tr-TR" sz="2800" dirty="0" smtClean="0">
              <a:solidFill>
                <a:schemeClr val="tx1"/>
              </a:solidFill>
            </a:endParaRPr>
          </a:p>
          <a:p>
            <a:pPr marL="0" indent="0" algn="just">
              <a:buNone/>
            </a:pPr>
            <a:endParaRPr lang="tr-TR" sz="2800" dirty="0" smtClean="0">
              <a:solidFill>
                <a:schemeClr val="tx1"/>
              </a:solidFill>
            </a:endParaRP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6480" y="4149080"/>
            <a:ext cx="2233210" cy="2011543"/>
          </a:xfrm>
          <a:prstGeom prst="rect">
            <a:avLst/>
          </a:prstGeom>
        </p:spPr>
      </p:pic>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60296" y="377204"/>
            <a:ext cx="3172484" cy="3987901"/>
          </a:xfrm>
          <a:prstGeom prst="rect">
            <a:avLst/>
          </a:prstGeom>
        </p:spPr>
      </p:pic>
    </p:spTree>
    <p:extLst>
      <p:ext uri="{BB962C8B-B14F-4D97-AF65-F5344CB8AC3E}">
        <p14:creationId xmlns:p14="http://schemas.microsoft.com/office/powerpoint/2010/main" val="25998183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3392" y="980728"/>
            <a:ext cx="5328000" cy="648000"/>
          </a:xfrm>
        </p:spPr>
        <p:txBody>
          <a:bodyPr>
            <a:normAutofit fontScale="90000"/>
          </a:bodyPr>
          <a:lstStyle/>
          <a:p>
            <a:r>
              <a:rPr lang="tr-TR" b="1" dirty="0" err="1" smtClean="0">
                <a:solidFill>
                  <a:srgbClr val="FF0000"/>
                </a:solidFill>
              </a:rPr>
              <a:t>Maruziyetin</a:t>
            </a:r>
            <a:r>
              <a:rPr lang="tr-TR" b="1" dirty="0" smtClean="0">
                <a:solidFill>
                  <a:srgbClr val="FF0000"/>
                </a:solidFill>
              </a:rPr>
              <a:t> Önlemesi</a:t>
            </a:r>
            <a:endParaRPr lang="en-US" b="1" dirty="0">
              <a:solidFill>
                <a:srgbClr val="FF0000"/>
              </a:solidFill>
            </a:endParaRPr>
          </a:p>
        </p:txBody>
      </p:sp>
      <p:sp>
        <p:nvSpPr>
          <p:cNvPr id="3" name="İçerik Yer Tutucusu 2"/>
          <p:cNvSpPr>
            <a:spLocks noGrp="1"/>
          </p:cNvSpPr>
          <p:nvPr>
            <p:ph idx="1"/>
          </p:nvPr>
        </p:nvSpPr>
        <p:spPr>
          <a:xfrm>
            <a:off x="335360" y="1911877"/>
            <a:ext cx="6408712" cy="4312909"/>
          </a:xfrm>
        </p:spPr>
        <p:txBody>
          <a:bodyPr>
            <a:normAutofit fontScale="92500" lnSpcReduction="10000"/>
          </a:bodyPr>
          <a:lstStyle/>
          <a:p>
            <a:pPr>
              <a:lnSpc>
                <a:spcPct val="150000"/>
              </a:lnSpc>
            </a:pPr>
            <a:r>
              <a:rPr lang="tr-TR" sz="2800" b="1" dirty="0" err="1" smtClean="0">
                <a:solidFill>
                  <a:schemeClr val="tx1"/>
                </a:solidFill>
                <a:cs typeface="Times New Roman" pitchFamily="18" charset="0"/>
              </a:rPr>
              <a:t>Maruziyet</a:t>
            </a:r>
            <a:r>
              <a:rPr lang="tr-TR" sz="2800" b="1" dirty="0" smtClean="0">
                <a:solidFill>
                  <a:schemeClr val="tx1"/>
                </a:solidFill>
                <a:cs typeface="Times New Roman" pitchFamily="18" charset="0"/>
              </a:rPr>
              <a:t> kontrol metodu</a:t>
            </a:r>
          </a:p>
          <a:p>
            <a:pPr lvl="1">
              <a:lnSpc>
                <a:spcPct val="150000"/>
              </a:lnSpc>
            </a:pPr>
            <a:r>
              <a:rPr lang="tr-TR" sz="2800" dirty="0" smtClean="0">
                <a:solidFill>
                  <a:schemeClr val="tx1"/>
                </a:solidFill>
                <a:cs typeface="Times New Roman" pitchFamily="18" charset="0"/>
              </a:rPr>
              <a:t>Eldiven kutusu</a:t>
            </a:r>
          </a:p>
          <a:p>
            <a:pPr marL="457200" lvl="1" indent="0" algn="just">
              <a:lnSpc>
                <a:spcPct val="150000"/>
              </a:lnSpc>
              <a:buNone/>
            </a:pPr>
            <a:r>
              <a:rPr lang="tr-TR" sz="2800" dirty="0" smtClean="0">
                <a:solidFill>
                  <a:schemeClr val="tx1"/>
                </a:solidFill>
                <a:cs typeface="Times New Roman" pitchFamily="18" charset="0"/>
              </a:rPr>
              <a:t>Tehlikeli maddelere maruz kalmamak için laboratuarda bir eldiven kutusu da kullanılabilir. Kimyasallar muhafazalı kutu içinde tutulur ve yalnızca bu resimde görülen eldivenler kullanılır.</a:t>
            </a:r>
            <a:endParaRPr lang="tr-TR" sz="2800" dirty="0">
              <a:solidFill>
                <a:schemeClr val="tx1"/>
              </a:solidFill>
              <a:cs typeface="Times New Roman" pitchFamily="18" charset="0"/>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59075" y="2145382"/>
            <a:ext cx="4913589" cy="4163938"/>
          </a:xfrm>
          <a:prstGeom prst="rect">
            <a:avLst/>
          </a:prstGeom>
        </p:spPr>
      </p:pic>
    </p:spTree>
    <p:extLst>
      <p:ext uri="{BB962C8B-B14F-4D97-AF65-F5344CB8AC3E}">
        <p14:creationId xmlns:p14="http://schemas.microsoft.com/office/powerpoint/2010/main" val="14255473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C7D87707-FB68-48A5-8E1B-7E94F0514A0C}"/>
              </a:ext>
            </a:extLst>
          </p:cNvPr>
          <p:cNvSpPr/>
          <p:nvPr/>
        </p:nvSpPr>
        <p:spPr>
          <a:xfrm>
            <a:off x="335360" y="0"/>
            <a:ext cx="11665296" cy="6124754"/>
          </a:xfrm>
          <a:prstGeom prst="rect">
            <a:avLst/>
          </a:prstGeom>
        </p:spPr>
        <p:txBody>
          <a:bodyPr wrap="square">
            <a:spAutoFit/>
          </a:bodyPr>
          <a:lstStyle/>
          <a:p>
            <a:pPr algn="just"/>
            <a:r>
              <a:rPr lang="tr-TR" sz="2800" b="1" dirty="0">
                <a:solidFill>
                  <a:srgbClr val="FF0000"/>
                </a:solidFill>
              </a:rPr>
              <a:t>Kimyasal Maddelerin Taşınması</a:t>
            </a:r>
          </a:p>
          <a:p>
            <a:pPr algn="just"/>
            <a:endParaRPr lang="tr-TR" sz="2800" b="1" dirty="0">
              <a:solidFill>
                <a:srgbClr val="FF0000"/>
              </a:solidFill>
            </a:endParaRPr>
          </a:p>
          <a:p>
            <a:pPr algn="just">
              <a:lnSpc>
                <a:spcPct val="150000"/>
              </a:lnSpc>
            </a:pPr>
            <a:r>
              <a:rPr lang="tr-TR" sz="2800" dirty="0"/>
              <a:t>Kimyasal maddelerin depolanması kadar taşınması sırasında da gerekli güvenlik önlemlerini </a:t>
            </a:r>
            <a:r>
              <a:rPr lang="tr-TR" sz="2800" dirty="0" smtClean="0"/>
              <a:t>almak gerekir</a:t>
            </a:r>
            <a:r>
              <a:rPr lang="tr-TR" sz="2800" dirty="0"/>
              <a:t>. Taşıma sırasında dikkat edilecek hususlar aşağıda sıralanmıştır ;</a:t>
            </a:r>
          </a:p>
          <a:p>
            <a:pPr algn="just">
              <a:lnSpc>
                <a:spcPct val="150000"/>
              </a:lnSpc>
              <a:buFont typeface="Wingdings" pitchFamily="2" charset="2"/>
              <a:buChar char="v"/>
            </a:pPr>
            <a:r>
              <a:rPr lang="tr-TR" sz="2800" dirty="0" smtClean="0"/>
              <a:t>Taşıma </a:t>
            </a:r>
            <a:r>
              <a:rPr lang="tr-TR" sz="2800" dirty="0"/>
              <a:t>tek kişi ile </a:t>
            </a:r>
            <a:r>
              <a:rPr lang="tr-TR" sz="2800" dirty="0" smtClean="0"/>
              <a:t>yapılmamalıdır,</a:t>
            </a:r>
          </a:p>
          <a:p>
            <a:pPr algn="just">
              <a:lnSpc>
                <a:spcPct val="150000"/>
              </a:lnSpc>
              <a:buFont typeface="Wingdings" pitchFamily="2" charset="2"/>
              <a:buChar char="v"/>
            </a:pPr>
            <a:r>
              <a:rPr lang="tr-TR" sz="2800" dirty="0" smtClean="0"/>
              <a:t>Taşıma </a:t>
            </a:r>
            <a:r>
              <a:rPr lang="tr-TR" sz="2800" dirty="0"/>
              <a:t>yalnızca mesai saatlerinde </a:t>
            </a:r>
            <a:r>
              <a:rPr lang="tr-TR" sz="2800" dirty="0" smtClean="0"/>
              <a:t>yapılmalıdır,</a:t>
            </a:r>
          </a:p>
          <a:p>
            <a:pPr algn="just">
              <a:lnSpc>
                <a:spcPct val="150000"/>
              </a:lnSpc>
              <a:buFont typeface="Wingdings" pitchFamily="2" charset="2"/>
              <a:buChar char="v"/>
            </a:pPr>
            <a:r>
              <a:rPr lang="tr-TR" sz="2800" dirty="0" smtClean="0"/>
              <a:t>Taşıma </a:t>
            </a:r>
            <a:r>
              <a:rPr lang="tr-TR" sz="2800" dirty="0"/>
              <a:t>sırasında (özellikle asansörde) tehlikeli maddelerin ağzı açık </a:t>
            </a:r>
            <a:r>
              <a:rPr lang="tr-TR" sz="2800" dirty="0" smtClean="0"/>
              <a:t>bırakılmamalıdır</a:t>
            </a:r>
          </a:p>
          <a:p>
            <a:pPr algn="just">
              <a:lnSpc>
                <a:spcPct val="150000"/>
              </a:lnSpc>
              <a:buFont typeface="Wingdings" pitchFamily="2" charset="2"/>
              <a:buChar char="v"/>
            </a:pPr>
            <a:r>
              <a:rPr lang="tr-TR" sz="2800" dirty="0" smtClean="0"/>
              <a:t>Tehlikeli </a:t>
            </a:r>
            <a:r>
              <a:rPr lang="tr-TR" sz="2800" dirty="0"/>
              <a:t>madde ve malzemeler koridorlarda bırakılmamalıdır,</a:t>
            </a:r>
          </a:p>
        </p:txBody>
      </p:sp>
    </p:spTree>
    <p:extLst>
      <p:ext uri="{BB962C8B-B14F-4D97-AF65-F5344CB8AC3E}">
        <p14:creationId xmlns:p14="http://schemas.microsoft.com/office/powerpoint/2010/main" val="10878718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BCED5C9B-C260-44B6-829D-CA9609BDA070}"/>
              </a:ext>
            </a:extLst>
          </p:cNvPr>
          <p:cNvSpPr/>
          <p:nvPr/>
        </p:nvSpPr>
        <p:spPr>
          <a:xfrm>
            <a:off x="479376" y="548680"/>
            <a:ext cx="11233248" cy="5693866"/>
          </a:xfrm>
          <a:prstGeom prst="rect">
            <a:avLst/>
          </a:prstGeom>
        </p:spPr>
        <p:txBody>
          <a:bodyPr wrap="square">
            <a:spAutoFit/>
          </a:bodyPr>
          <a:lstStyle/>
          <a:p>
            <a:pPr algn="just"/>
            <a:r>
              <a:rPr lang="tr-TR" sz="2800" b="1" dirty="0">
                <a:solidFill>
                  <a:srgbClr val="FF0000"/>
                </a:solidFill>
              </a:rPr>
              <a:t>Kimyasal Maddelerin Taşınması</a:t>
            </a:r>
          </a:p>
          <a:p>
            <a:pPr algn="just"/>
            <a:endParaRPr lang="tr-TR" sz="2400" b="1" dirty="0">
              <a:solidFill>
                <a:srgbClr val="FF0000"/>
              </a:solidFill>
            </a:endParaRPr>
          </a:p>
          <a:p>
            <a:pPr algn="just">
              <a:buFont typeface="Wingdings" pitchFamily="2" charset="2"/>
              <a:buChar char="v"/>
            </a:pPr>
            <a:r>
              <a:rPr lang="tr-TR" sz="2400" dirty="0" smtClean="0"/>
              <a:t>Taşıma </a:t>
            </a:r>
            <a:r>
              <a:rPr lang="tr-TR" sz="2400" dirty="0"/>
              <a:t>bina içinde ise bu amaç için tasarlanmış bir el arabası kullanılmalıdır,</a:t>
            </a:r>
          </a:p>
          <a:p>
            <a:pPr algn="just">
              <a:buFont typeface="Wingdings" pitchFamily="2" charset="2"/>
              <a:buChar char="v"/>
            </a:pPr>
            <a:r>
              <a:rPr lang="tr-TR" sz="2400" dirty="0" smtClean="0"/>
              <a:t>Taşıma </a:t>
            </a:r>
            <a:r>
              <a:rPr lang="tr-TR" sz="2400" dirty="0"/>
              <a:t>sırasında sıçrama ve kırılma olasılığı göz önünde bulundurularak uygun </a:t>
            </a:r>
            <a:r>
              <a:rPr lang="tr-TR" sz="2400" dirty="0" err="1"/>
              <a:t>KKD’ler</a:t>
            </a:r>
            <a:r>
              <a:rPr lang="tr-TR" sz="2400" dirty="0"/>
              <a:t> kullanılmalıdır,</a:t>
            </a:r>
          </a:p>
          <a:p>
            <a:pPr algn="just">
              <a:buFont typeface="Wingdings" pitchFamily="2" charset="2"/>
              <a:buChar char="v"/>
            </a:pPr>
            <a:r>
              <a:rPr lang="tr-TR" sz="2400" dirty="0" smtClean="0"/>
              <a:t>Kimyasal </a:t>
            </a:r>
            <a:r>
              <a:rPr lang="tr-TR" sz="2400" dirty="0"/>
              <a:t>madde dökülme kitleri olası kazalara karşı hazır bulundurulmalıdır,</a:t>
            </a:r>
          </a:p>
          <a:p>
            <a:pPr algn="just">
              <a:buFont typeface="Wingdings" pitchFamily="2" charset="2"/>
              <a:buChar char="v"/>
            </a:pPr>
            <a:r>
              <a:rPr lang="tr-TR" sz="2400" dirty="0" smtClean="0"/>
              <a:t>Kokulu </a:t>
            </a:r>
            <a:r>
              <a:rPr lang="tr-TR" sz="2400" dirty="0"/>
              <a:t>kimyasal maddelerin (</a:t>
            </a:r>
            <a:r>
              <a:rPr lang="tr-TR" sz="2400" dirty="0" err="1"/>
              <a:t>merkaptanlar</a:t>
            </a:r>
            <a:r>
              <a:rPr lang="tr-TR" sz="2400" dirty="0"/>
              <a:t> vb.) taşınması sırasında özel paketleme önlemleri alınmalıdır. Bu tür malzemeler, koridorlara ve asansörlere yayılmış kokularını önlemek için ikincil kaplar içinde ve ağızları mühürlenmiş olarak taşınmalıdır. Kimyasal maddenin dış kabı kirlenmiş ise temizlendikten sonra taşınmalıdır,</a:t>
            </a:r>
          </a:p>
          <a:p>
            <a:pPr algn="just">
              <a:buFont typeface="Wingdings" pitchFamily="2" charset="2"/>
              <a:buChar char="v"/>
            </a:pPr>
            <a:r>
              <a:rPr lang="tr-TR" sz="2400" dirty="0" smtClean="0">
                <a:latin typeface="Calibri" panose="020F0502020204030204" pitchFamily="34" charset="0"/>
              </a:rPr>
              <a:t>Aşırı </a:t>
            </a:r>
            <a:r>
              <a:rPr lang="tr-TR" sz="2400" dirty="0" err="1">
                <a:latin typeface="Calibri" panose="020F0502020204030204" pitchFamily="34" charset="0"/>
              </a:rPr>
              <a:t>toksik</a:t>
            </a:r>
            <a:r>
              <a:rPr lang="tr-TR" sz="2400" dirty="0">
                <a:latin typeface="Calibri" panose="020F0502020204030204" pitchFamily="34" charset="0"/>
              </a:rPr>
              <a:t> kimyasal maddeler için özel paketleme yapılarak taşınması sırasındaki güvenlik sağlanmalıdır. Kabın dışında kimyasal madde kalıntı bulunmadığı kontrol edilerek kimyasal maddenin muhafaza edilmesine veya atık olarak değerlendirilmesine karar verilmelidir,</a:t>
            </a:r>
          </a:p>
          <a:p>
            <a:pPr algn="just"/>
            <a:endParaRPr lang="tr-TR" sz="2400" dirty="0"/>
          </a:p>
        </p:txBody>
      </p:sp>
    </p:spTree>
    <p:extLst>
      <p:ext uri="{BB962C8B-B14F-4D97-AF65-F5344CB8AC3E}">
        <p14:creationId xmlns:p14="http://schemas.microsoft.com/office/powerpoint/2010/main" val="14406202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2DB939B1-BF6A-43AA-8335-C45FBB9D91AF}"/>
              </a:ext>
            </a:extLst>
          </p:cNvPr>
          <p:cNvSpPr/>
          <p:nvPr/>
        </p:nvSpPr>
        <p:spPr>
          <a:xfrm>
            <a:off x="191344" y="116632"/>
            <a:ext cx="11809312" cy="6370975"/>
          </a:xfrm>
          <a:prstGeom prst="rect">
            <a:avLst/>
          </a:prstGeom>
        </p:spPr>
        <p:txBody>
          <a:bodyPr wrap="square">
            <a:spAutoFit/>
          </a:bodyPr>
          <a:lstStyle/>
          <a:p>
            <a:pPr algn="just"/>
            <a:r>
              <a:rPr lang="tr-TR" sz="2400" b="1" dirty="0">
                <a:solidFill>
                  <a:srgbClr val="FF0000"/>
                </a:solidFill>
              </a:rPr>
              <a:t>Kimyasal Maddelerin Taşınması</a:t>
            </a:r>
          </a:p>
          <a:p>
            <a:pPr algn="just"/>
            <a:endParaRPr lang="tr-TR" sz="2400" dirty="0">
              <a:latin typeface="Calibri" panose="020F0502020204030204" pitchFamily="34" charset="0"/>
            </a:endParaRPr>
          </a:p>
          <a:p>
            <a:pPr algn="just">
              <a:lnSpc>
                <a:spcPct val="150000"/>
              </a:lnSpc>
              <a:buFont typeface="Wingdings" pitchFamily="2" charset="2"/>
              <a:buChar char="v"/>
            </a:pPr>
            <a:r>
              <a:rPr lang="tr-TR" sz="2400" dirty="0" smtClean="0">
                <a:latin typeface="Calibri" panose="020F0502020204030204" pitchFamily="34" charset="0"/>
              </a:rPr>
              <a:t>Gaz </a:t>
            </a:r>
            <a:r>
              <a:rPr lang="tr-TR" sz="2400" dirty="0">
                <a:latin typeface="Calibri" panose="020F0502020204030204" pitchFamily="34" charset="0"/>
              </a:rPr>
              <a:t>silindirleri üzerlerinde regülatör varken kesinlikle hareket ettirilmemeli, vana kapağının güvenli bir şekilde üzerinde olduğuna emin olunmalıdır. Taşıma sırasında bir el arabası veya bu amaç için tasarlanmış bir araç kullanılmalı, silindirin düşmesini önlemek üzere zincir vb. ile sabitlenmelidir. Gaz silindirleri zeminde yuvarlanarak taşınmalı, yere düşürülmemelidir. Güvenli olmayan bir silindir, laboratuvarda bırakılmamalı, tehlikeli veya patlayıcı gaz içeren </a:t>
            </a:r>
            <a:r>
              <a:rPr lang="tr-TR" sz="2400" dirty="0" smtClean="0">
                <a:latin typeface="Calibri" panose="020F0502020204030204" pitchFamily="34" charset="0"/>
              </a:rPr>
              <a:t>silindirler havalandırmalı </a:t>
            </a:r>
            <a:r>
              <a:rPr lang="tr-TR" sz="2400" dirty="0">
                <a:latin typeface="Calibri" panose="020F0502020204030204" pitchFamily="34" charset="0"/>
              </a:rPr>
              <a:t>depolama dolaplarında veya havalandırmalı alanlarda bulundurulmalıdır. </a:t>
            </a:r>
            <a:endParaRPr lang="tr-TR" sz="2400" dirty="0" smtClean="0">
              <a:latin typeface="Calibri" panose="020F0502020204030204" pitchFamily="34" charset="0"/>
            </a:endParaRPr>
          </a:p>
          <a:p>
            <a:pPr algn="just">
              <a:lnSpc>
                <a:spcPct val="150000"/>
              </a:lnSpc>
              <a:buFont typeface="Wingdings" pitchFamily="2" charset="2"/>
              <a:buChar char="v"/>
            </a:pPr>
            <a:r>
              <a:rPr lang="tr-TR" sz="2400" dirty="0" smtClean="0">
                <a:latin typeface="Calibri" panose="020F0502020204030204" pitchFamily="34" charset="0"/>
              </a:rPr>
              <a:t>Gaz </a:t>
            </a:r>
            <a:r>
              <a:rPr lang="tr-TR" sz="2400" dirty="0">
                <a:latin typeface="Calibri" panose="020F0502020204030204" pitchFamily="34" charset="0"/>
              </a:rPr>
              <a:t>silindirin içindeki malzeme aşırı </a:t>
            </a:r>
            <a:r>
              <a:rPr lang="tr-TR" sz="2400" dirty="0" err="1">
                <a:latin typeface="Calibri" panose="020F0502020204030204" pitchFamily="34" charset="0"/>
              </a:rPr>
              <a:t>toksik</a:t>
            </a:r>
            <a:r>
              <a:rPr lang="tr-TR" sz="2400" dirty="0">
                <a:latin typeface="Calibri" panose="020F0502020204030204" pitchFamily="34" charset="0"/>
              </a:rPr>
              <a:t> ise ve bir sızıntıdan şüpheleniliyorsa çeker ocak içine </a:t>
            </a:r>
            <a:r>
              <a:rPr lang="sv-SE" sz="2400" dirty="0">
                <a:latin typeface="Calibri" panose="020F0502020204030204" pitchFamily="34" charset="0"/>
              </a:rPr>
              <a:t>konulmalı hemen laboratuvar sorumlusuna veya üst yönetime bilgi verilmeli ve herkes ortamdan</a:t>
            </a:r>
            <a:r>
              <a:rPr lang="tr-TR" sz="2400" dirty="0">
                <a:latin typeface="Calibri" panose="020F0502020204030204" pitchFamily="34" charset="0"/>
              </a:rPr>
              <a:t> uzaklaştırılmalıdır.</a:t>
            </a:r>
            <a:endParaRPr lang="tr-TR" sz="2400" dirty="0"/>
          </a:p>
        </p:txBody>
      </p:sp>
    </p:spTree>
    <p:extLst>
      <p:ext uri="{BB962C8B-B14F-4D97-AF65-F5344CB8AC3E}">
        <p14:creationId xmlns:p14="http://schemas.microsoft.com/office/powerpoint/2010/main" val="38946502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84D7C1C2-CD21-4935-95C7-B1BCBF22662A}"/>
              </a:ext>
            </a:extLst>
          </p:cNvPr>
          <p:cNvSpPr/>
          <p:nvPr/>
        </p:nvSpPr>
        <p:spPr>
          <a:xfrm>
            <a:off x="328474" y="819044"/>
            <a:ext cx="5237844" cy="646331"/>
          </a:xfrm>
          <a:prstGeom prst="rect">
            <a:avLst/>
          </a:prstGeom>
        </p:spPr>
        <p:txBody>
          <a:bodyPr wrap="none">
            <a:spAutoFit/>
          </a:bodyPr>
          <a:lstStyle/>
          <a:p>
            <a:r>
              <a:rPr lang="tr-TR" sz="3600" b="1" dirty="0">
                <a:solidFill>
                  <a:srgbClr val="FF0000"/>
                </a:solidFill>
              </a:rPr>
              <a:t>Güvenli Çalışmanın Önemi</a:t>
            </a:r>
          </a:p>
        </p:txBody>
      </p:sp>
      <p:sp>
        <p:nvSpPr>
          <p:cNvPr id="3" name="Dikdörtgen 2">
            <a:extLst>
              <a:ext uri="{FF2B5EF4-FFF2-40B4-BE49-F238E27FC236}">
                <a16:creationId xmlns:a16="http://schemas.microsoft.com/office/drawing/2014/main" id="{698E2F80-8DF1-436F-B396-A76B16CE7637}"/>
              </a:ext>
            </a:extLst>
          </p:cNvPr>
          <p:cNvSpPr/>
          <p:nvPr/>
        </p:nvSpPr>
        <p:spPr>
          <a:xfrm>
            <a:off x="328474" y="1859340"/>
            <a:ext cx="11496582" cy="3539430"/>
          </a:xfrm>
          <a:prstGeom prst="rect">
            <a:avLst/>
          </a:prstGeom>
        </p:spPr>
        <p:txBody>
          <a:bodyPr wrap="square">
            <a:spAutoFit/>
          </a:bodyPr>
          <a:lstStyle/>
          <a:p>
            <a:pPr algn="just"/>
            <a:r>
              <a:rPr lang="tr-TR" sz="2800" dirty="0"/>
              <a:t>Laboratuvarları kullanan kişilerin </a:t>
            </a:r>
            <a:r>
              <a:rPr lang="tr-TR" sz="2800" dirty="0" smtClean="0"/>
              <a:t>güvenli </a:t>
            </a:r>
            <a:r>
              <a:rPr lang="tr-TR" sz="2800" dirty="0"/>
              <a:t>çalışmak işinin gereğidir ve en az yeni teknik ve bilgileri öğrenmek kadar önemlidir. Laboratuvar eğitimi </a:t>
            </a:r>
            <a:r>
              <a:rPr lang="tr-TR" sz="2800" dirty="0" smtClean="0"/>
              <a:t>sırasında aşağıdaki </a:t>
            </a:r>
            <a:r>
              <a:rPr lang="tr-TR" sz="2800" dirty="0"/>
              <a:t>konulara önem verilmelidir </a:t>
            </a:r>
            <a:r>
              <a:rPr lang="tr-TR" sz="2800" dirty="0" smtClean="0"/>
              <a:t>;</a:t>
            </a:r>
            <a:endParaRPr lang="tr-TR" sz="2800" dirty="0"/>
          </a:p>
          <a:p>
            <a:r>
              <a:rPr lang="tr-TR" sz="2800" dirty="0" smtClean="0"/>
              <a:t>	- </a:t>
            </a:r>
            <a:r>
              <a:rPr lang="tr-TR" sz="2800" dirty="0"/>
              <a:t>Kimyasal maddelerle tehlikesiz ve güvenli çalışmak.</a:t>
            </a:r>
          </a:p>
          <a:p>
            <a:r>
              <a:rPr lang="tr-TR" sz="2800" dirty="0" smtClean="0"/>
              <a:t>	- </a:t>
            </a:r>
            <a:r>
              <a:rPr lang="tr-TR" sz="2800" dirty="0"/>
              <a:t>Kendini ve arkadaşlarını tehlikeden korumak.</a:t>
            </a:r>
          </a:p>
          <a:p>
            <a:r>
              <a:rPr lang="tr-TR" sz="2800" dirty="0" smtClean="0"/>
              <a:t>	- </a:t>
            </a:r>
            <a:r>
              <a:rPr lang="tr-TR" sz="2800" dirty="0"/>
              <a:t>Laboratuvarın kirliliğine ve düzenine karşı hassas olmak. </a:t>
            </a:r>
          </a:p>
          <a:p>
            <a:r>
              <a:rPr lang="tr-TR" sz="2800" dirty="0" smtClean="0">
                <a:solidFill>
                  <a:srgbClr val="FF0000"/>
                </a:solidFill>
              </a:rPr>
              <a:t>	- </a:t>
            </a:r>
            <a:r>
              <a:rPr lang="tr-TR" sz="2800" dirty="0">
                <a:solidFill>
                  <a:srgbClr val="FF0000"/>
                </a:solidFill>
              </a:rPr>
              <a:t>Kimyasal maddelerin muhtemel tehlikelerini tanımak</a:t>
            </a:r>
          </a:p>
          <a:p>
            <a:pPr indent="1165225"/>
            <a:r>
              <a:rPr lang="tr-TR" sz="2800" dirty="0">
                <a:solidFill>
                  <a:srgbClr val="FF0000"/>
                </a:solidFill>
              </a:rPr>
              <a:t>ve uyarılar yardımıyla bu tehlikelerden korunmak.</a:t>
            </a:r>
          </a:p>
        </p:txBody>
      </p:sp>
    </p:spTree>
    <p:extLst>
      <p:ext uri="{BB962C8B-B14F-4D97-AF65-F5344CB8AC3E}">
        <p14:creationId xmlns:p14="http://schemas.microsoft.com/office/powerpoint/2010/main" val="22180728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03E542AC-C40B-42E8-BA30-6C59755919C5}"/>
              </a:ext>
            </a:extLst>
          </p:cNvPr>
          <p:cNvSpPr/>
          <p:nvPr/>
        </p:nvSpPr>
        <p:spPr>
          <a:xfrm>
            <a:off x="612558" y="511570"/>
            <a:ext cx="11105965" cy="5693866"/>
          </a:xfrm>
          <a:prstGeom prst="rect">
            <a:avLst/>
          </a:prstGeom>
        </p:spPr>
        <p:txBody>
          <a:bodyPr wrap="square">
            <a:spAutoFit/>
          </a:bodyPr>
          <a:lstStyle/>
          <a:p>
            <a:r>
              <a:rPr lang="tr-TR" sz="2800" b="1" dirty="0">
                <a:solidFill>
                  <a:srgbClr val="FF0000"/>
                </a:solidFill>
              </a:rPr>
              <a:t>KİŞİSEL KORUYUCU </a:t>
            </a:r>
            <a:r>
              <a:rPr lang="tr-TR" sz="2800" b="1" dirty="0" smtClean="0">
                <a:solidFill>
                  <a:srgbClr val="FF0000"/>
                </a:solidFill>
              </a:rPr>
              <a:t>DONANIMLARI </a:t>
            </a:r>
            <a:r>
              <a:rPr lang="tr-TR" sz="2800" b="1" dirty="0">
                <a:solidFill>
                  <a:srgbClr val="FF0000"/>
                </a:solidFill>
              </a:rPr>
              <a:t>(KKD)</a:t>
            </a:r>
          </a:p>
          <a:p>
            <a:endParaRPr lang="tr-TR" sz="2800" dirty="0"/>
          </a:p>
          <a:p>
            <a:pPr algn="just"/>
            <a:r>
              <a:rPr lang="tr-TR" sz="2800" dirty="0"/>
              <a:t>Laboratuvarlar, kaza ve </a:t>
            </a:r>
            <a:r>
              <a:rPr lang="tr-TR" sz="2800" dirty="0" smtClean="0"/>
              <a:t>bulaşma </a:t>
            </a:r>
            <a:r>
              <a:rPr lang="tr-TR" sz="2800" dirty="0"/>
              <a:t>risklerinin yüksek olduğu ortamlardır. Ancak, laboratuvarlarda meydana gelen </a:t>
            </a:r>
            <a:r>
              <a:rPr lang="tr-TR" sz="2800" u="sng" dirty="0"/>
              <a:t>kazaların çoğunluğu insan hatalarından kaynaklanır </a:t>
            </a:r>
            <a:r>
              <a:rPr lang="tr-TR" sz="2800" dirty="0"/>
              <a:t>ve bunları </a:t>
            </a:r>
            <a:r>
              <a:rPr lang="tr-TR" sz="2800" u="sng" dirty="0"/>
              <a:t>laboratuvar güvenlik kurallarına uyarak önlemek mümkündür.</a:t>
            </a:r>
            <a:r>
              <a:rPr lang="tr-TR" sz="2800" dirty="0"/>
              <a:t> Oluşabilecek kazaları tamamen ortadan kaldırmak veya etkilerini ortadan kaldırmak veya etkilerini azaltmak için </a:t>
            </a:r>
            <a:r>
              <a:rPr lang="tr-TR" sz="2800" u="sng" dirty="0"/>
              <a:t>mevcut standartlara ve yapılacak işlere uygun kişisel koruyucular donanımlar kullanılmalıdır.</a:t>
            </a:r>
          </a:p>
          <a:p>
            <a:pPr algn="just"/>
            <a:endParaRPr lang="tr-TR" sz="2800" dirty="0"/>
          </a:p>
          <a:p>
            <a:pPr algn="just"/>
            <a:r>
              <a:rPr lang="tr-TR" sz="2800" dirty="0"/>
              <a:t>Belirli bir faaliyetin yapılması için korunma amacı olmaksızın, taşınan veya giyilen donanımla birlikte kullanılan, ayrılabilir veya ayrılamaz nitelikteki koruyucu cihaz, alet veya malzeme olarak ifade edilmiştir.</a:t>
            </a:r>
          </a:p>
        </p:txBody>
      </p:sp>
    </p:spTree>
    <p:extLst>
      <p:ext uri="{BB962C8B-B14F-4D97-AF65-F5344CB8AC3E}">
        <p14:creationId xmlns:p14="http://schemas.microsoft.com/office/powerpoint/2010/main" val="19193827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470FE2F4-D939-4564-B125-BE18F8735449}"/>
              </a:ext>
            </a:extLst>
          </p:cNvPr>
          <p:cNvSpPr/>
          <p:nvPr/>
        </p:nvSpPr>
        <p:spPr>
          <a:xfrm>
            <a:off x="476694" y="1305754"/>
            <a:ext cx="6259771" cy="3754874"/>
          </a:xfrm>
          <a:prstGeom prst="rect">
            <a:avLst/>
          </a:prstGeom>
        </p:spPr>
        <p:txBody>
          <a:bodyPr wrap="square">
            <a:spAutoFit/>
          </a:bodyPr>
          <a:lstStyle/>
          <a:p>
            <a:pPr algn="just"/>
            <a:r>
              <a:rPr lang="tr-TR" sz="2400" dirty="0"/>
              <a:t>Buna göre en basit anlatımla KKD, kişi ile tehlike arasında bir bariyer oluşturarak kişiyi tehlikelerden koruyan ekipmandır. </a:t>
            </a:r>
            <a:r>
              <a:rPr lang="tr-TR" sz="2400" dirty="0" err="1"/>
              <a:t>KKD’ler</a:t>
            </a:r>
            <a:r>
              <a:rPr lang="tr-TR" sz="2400" dirty="0"/>
              <a:t>, Şekil 1’de verilen tehlike kontrol piramidinin en alt seviyesinde yer </a:t>
            </a:r>
            <a:r>
              <a:rPr lang="tr-TR" sz="2400" dirty="0" smtClean="0"/>
              <a:t>alır. </a:t>
            </a:r>
            <a:r>
              <a:rPr lang="tr-TR" sz="2400" dirty="0"/>
              <a:t>Yani KKD tek başına tam koruma sağlamaz, ancak diğer koruyucu önlemlerle birlikte çalışanı korumaya yardımcı olur.</a:t>
            </a:r>
          </a:p>
          <a:p>
            <a:endParaRPr lang="tr-TR" dirty="0"/>
          </a:p>
          <a:p>
            <a:endParaRPr lang="tr-TR" sz="2800" dirty="0"/>
          </a:p>
        </p:txBody>
      </p:sp>
      <p:pic>
        <p:nvPicPr>
          <p:cNvPr id="3" name="Resim 2"/>
          <p:cNvPicPr>
            <a:picLocks noChangeAspect="1"/>
          </p:cNvPicPr>
          <p:nvPr/>
        </p:nvPicPr>
        <p:blipFill>
          <a:blip r:embed="rId3"/>
          <a:stretch>
            <a:fillRect/>
          </a:stretch>
        </p:blipFill>
        <p:spPr>
          <a:xfrm>
            <a:off x="7045652" y="1305754"/>
            <a:ext cx="4598480" cy="3596773"/>
          </a:xfrm>
          <a:prstGeom prst="rect">
            <a:avLst/>
          </a:prstGeom>
        </p:spPr>
      </p:pic>
    </p:spTree>
    <p:extLst>
      <p:ext uri="{BB962C8B-B14F-4D97-AF65-F5344CB8AC3E}">
        <p14:creationId xmlns:p14="http://schemas.microsoft.com/office/powerpoint/2010/main" val="37370814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AE5F1DDC-40BE-4185-952F-4E6F71910866}"/>
              </a:ext>
            </a:extLst>
          </p:cNvPr>
          <p:cNvSpPr/>
          <p:nvPr/>
        </p:nvSpPr>
        <p:spPr>
          <a:xfrm>
            <a:off x="287935" y="338254"/>
            <a:ext cx="9238029" cy="6001643"/>
          </a:xfrm>
          <a:prstGeom prst="rect">
            <a:avLst/>
          </a:prstGeom>
        </p:spPr>
        <p:txBody>
          <a:bodyPr wrap="square">
            <a:spAutoFit/>
          </a:bodyPr>
          <a:lstStyle/>
          <a:p>
            <a:r>
              <a:rPr lang="tr-TR" sz="2400" b="1" dirty="0">
                <a:solidFill>
                  <a:srgbClr val="0066FF"/>
                </a:solidFill>
                <a:latin typeface="Calibri-Bold"/>
              </a:rPr>
              <a:t>Kişisel Koruyucu Donanım Ekipmanları</a:t>
            </a:r>
          </a:p>
          <a:p>
            <a:r>
              <a:rPr lang="tr-TR" sz="2400" b="1" dirty="0"/>
              <a:t> </a:t>
            </a:r>
            <a:endParaRPr lang="tr-TR" sz="2400" b="1" dirty="0" smtClean="0"/>
          </a:p>
          <a:p>
            <a:r>
              <a:rPr lang="tr-TR" sz="2400" b="1" dirty="0" smtClean="0"/>
              <a:t>Laboratuvar </a:t>
            </a:r>
            <a:r>
              <a:rPr lang="tr-TR" sz="2400" b="1" dirty="0"/>
              <a:t>Önlüğü</a:t>
            </a:r>
          </a:p>
          <a:p>
            <a:r>
              <a:rPr lang="tr-TR" sz="2400" dirty="0"/>
              <a:t>Laboratuvar önlüğü, çalışanları kimyasal maddelerin yakıcı ve delici etkileri ile </a:t>
            </a:r>
            <a:r>
              <a:rPr lang="tr-TR" sz="2400" dirty="0" smtClean="0"/>
              <a:t>mikroorganizmaların bulaşma </a:t>
            </a:r>
            <a:r>
              <a:rPr lang="tr-TR" sz="2400" dirty="0"/>
              <a:t>riski ve günlük kıyafetlerimizi laboratuvar tehlikelerinden korur. Ayrıca enfeksiyon </a:t>
            </a:r>
            <a:r>
              <a:rPr lang="tr-TR" sz="2400" dirty="0" smtClean="0"/>
              <a:t>etkenlerinin cilde </a:t>
            </a:r>
            <a:r>
              <a:rPr lang="tr-TR" sz="2400" dirty="0"/>
              <a:t>temasını önler. Bu sayede kimyasal maddelerin ve mikroorganizmaların laboratuvar </a:t>
            </a:r>
            <a:r>
              <a:rPr lang="tr-TR" sz="2400" dirty="0" smtClean="0"/>
              <a:t>dışına yayılmasını </a:t>
            </a:r>
            <a:r>
              <a:rPr lang="tr-TR" sz="2400" dirty="0"/>
              <a:t>önleyerek hem toplumu hem de çevreyi korumaya yardımcı olur (2). </a:t>
            </a:r>
            <a:r>
              <a:rPr lang="tr-TR" sz="2400" dirty="0" smtClean="0"/>
              <a:t>Laboratuvar önlüğünün </a:t>
            </a:r>
            <a:r>
              <a:rPr lang="tr-TR" sz="2400" dirty="0"/>
              <a:t>kullanımı sırasında dikkat edilmesi gerekenler ve özellikleri aşağıda </a:t>
            </a:r>
            <a:r>
              <a:rPr lang="tr-TR" sz="2400" dirty="0" smtClean="0"/>
              <a:t>sıralanmıştır;</a:t>
            </a:r>
            <a:endParaRPr lang="tr-TR" sz="2400" dirty="0"/>
          </a:p>
          <a:p>
            <a:r>
              <a:rPr lang="tr-TR" sz="2400" dirty="0" smtClean="0"/>
              <a:t>	- </a:t>
            </a:r>
            <a:r>
              <a:rPr lang="tr-TR" sz="2400" dirty="0"/>
              <a:t>Önlük giyme ve çıkarma işlemleri </a:t>
            </a:r>
            <a:r>
              <a:rPr lang="tr-TR" sz="2400" u="sng" dirty="0"/>
              <a:t>laboratuvarın dışında yapılmalıdır</a:t>
            </a:r>
            <a:r>
              <a:rPr lang="tr-TR" sz="2400" dirty="0"/>
              <a:t>.</a:t>
            </a:r>
          </a:p>
          <a:p>
            <a:pPr marL="900113" indent="-900113"/>
            <a:r>
              <a:rPr lang="tr-TR" sz="2400" dirty="0" smtClean="0"/>
              <a:t>	- </a:t>
            </a:r>
            <a:r>
              <a:rPr lang="tr-TR" sz="2400" u="sng" dirty="0"/>
              <a:t>Önlükler diz boyunda ve önü kapanabilir (düğme, çıtçıt vb.) olmalı</a:t>
            </a:r>
            <a:r>
              <a:rPr lang="tr-TR" sz="2400" dirty="0"/>
              <a:t> ve pamuk veya </a:t>
            </a:r>
            <a:r>
              <a:rPr lang="tr-TR" sz="2400" dirty="0" smtClean="0"/>
              <a:t>polyester pamuk </a:t>
            </a:r>
            <a:r>
              <a:rPr lang="tr-TR" sz="2400" dirty="0"/>
              <a:t>karışımından yapılmalıdır.</a:t>
            </a:r>
          </a:p>
          <a:p>
            <a:r>
              <a:rPr lang="tr-TR" sz="2400" dirty="0" smtClean="0"/>
              <a:t>	- </a:t>
            </a:r>
            <a:r>
              <a:rPr lang="tr-TR" sz="2400" dirty="0"/>
              <a:t>Kimyasal maddelerle </a:t>
            </a:r>
            <a:r>
              <a:rPr lang="tr-TR" sz="2400" u="sng" dirty="0"/>
              <a:t>çalışırken kullanılacak önlüklerin sıvı geçirgenliği az olmalıdır</a:t>
            </a:r>
            <a:r>
              <a:rPr lang="tr-TR" sz="2400" dirty="0"/>
              <a:t>.</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8757" y="1128291"/>
            <a:ext cx="2586556" cy="3233195"/>
          </a:xfrm>
          <a:prstGeom prst="rect">
            <a:avLst/>
          </a:prstGeom>
        </p:spPr>
      </p:pic>
    </p:spTree>
    <p:extLst>
      <p:ext uri="{BB962C8B-B14F-4D97-AF65-F5344CB8AC3E}">
        <p14:creationId xmlns:p14="http://schemas.microsoft.com/office/powerpoint/2010/main" val="33023552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B186CDE8-01AF-4626-ACFA-FF5DB681B0F1}"/>
              </a:ext>
            </a:extLst>
          </p:cNvPr>
          <p:cNvSpPr/>
          <p:nvPr/>
        </p:nvSpPr>
        <p:spPr>
          <a:xfrm>
            <a:off x="334393" y="683839"/>
            <a:ext cx="11523214" cy="3046988"/>
          </a:xfrm>
          <a:prstGeom prst="rect">
            <a:avLst/>
          </a:prstGeom>
        </p:spPr>
        <p:txBody>
          <a:bodyPr wrap="square">
            <a:spAutoFit/>
          </a:bodyPr>
          <a:lstStyle/>
          <a:p>
            <a:r>
              <a:rPr lang="tr-TR" sz="2400" b="1" dirty="0"/>
              <a:t>Laboratuvar Eldiveni</a:t>
            </a:r>
            <a:endParaRPr lang="tr-TR" sz="2400" dirty="0"/>
          </a:p>
          <a:p>
            <a:pPr algn="just"/>
            <a:r>
              <a:rPr lang="tr-TR" sz="2400" dirty="0"/>
              <a:t>Laboratuvar eldivenleri, laboratuvar çalışmalarında kimyasal maddelerin tahriş edici etkilerinden veya mikroorganizmaların enfeksiyon risklerinden korunmak amacıyla kullanılan malzemelerdir. Numunenin alınması, taşınması ve analizi gibi kimyasal, biyolojik ve fiziksel tehlikelerin olduğu durumlarda veya radyoaktif materyaller ile çalışmalarda eldiven kullanma ihtiyacı ortaya çıkar. </a:t>
            </a:r>
            <a:r>
              <a:rPr lang="tr-TR" sz="2400" dirty="0" smtClean="0"/>
              <a:t>Ancak, </a:t>
            </a:r>
            <a:r>
              <a:rPr lang="tr-TR" sz="2400" dirty="0"/>
              <a:t>tüm tehlikelere karşı kullanıcıyı tam olarak koruyan bir eldiven tipi mevcut olmadığı </a:t>
            </a:r>
            <a:r>
              <a:rPr lang="tr-TR" sz="2400" dirty="0" smtClean="0"/>
              <a:t>için, </a:t>
            </a:r>
            <a:r>
              <a:rPr lang="tr-TR" sz="2400" dirty="0"/>
              <a:t>yapılan işleme ve işlemden doğabilecek </a:t>
            </a:r>
            <a:r>
              <a:rPr lang="tr-TR" sz="2400" u="sng" dirty="0"/>
              <a:t>risklere uygun eldiven seçimi </a:t>
            </a:r>
            <a:r>
              <a:rPr lang="tr-TR" sz="2400" u="sng" dirty="0" smtClean="0"/>
              <a:t>önemlidir</a:t>
            </a:r>
            <a:r>
              <a:rPr lang="tr-TR" sz="2400" dirty="0" smtClean="0"/>
              <a:t>.</a:t>
            </a:r>
            <a:endParaRPr lang="tr-TR" sz="2400" dirty="0"/>
          </a:p>
        </p:txBody>
      </p:sp>
      <p:pic>
        <p:nvPicPr>
          <p:cNvPr id="3074" name="Picture 2" descr="laboratuvar eldivenleri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23" y="3907548"/>
            <a:ext cx="4393276" cy="232983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aboratuvar eldivenleri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393" y="3864673"/>
            <a:ext cx="3316830" cy="223886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laboratuvar eldivenleri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4323" y="3583446"/>
            <a:ext cx="2736971" cy="2736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05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txBox="1">
            <a:spLocks/>
          </p:cNvSpPr>
          <p:nvPr/>
        </p:nvSpPr>
        <p:spPr>
          <a:xfrm>
            <a:off x="710878" y="920449"/>
            <a:ext cx="10515600" cy="5775506"/>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r>
              <a:rPr lang="tr-TR" sz="2800" b="1" u="sng" dirty="0" smtClean="0"/>
              <a:t>Yöneticilerin Görevleri;</a:t>
            </a:r>
          </a:p>
          <a:p>
            <a:pPr lvl="1" algn="just">
              <a:buFont typeface="Wingdings" panose="05000000000000000000" pitchFamily="2" charset="2"/>
              <a:buChar char="Ø"/>
            </a:pPr>
            <a:r>
              <a:rPr lang="tr-TR" sz="2800" dirty="0" smtClean="0"/>
              <a:t>Üniversite İSG tedbirlerine uymak ve bu tedbirleri uygulamak</a:t>
            </a:r>
          </a:p>
          <a:p>
            <a:pPr lvl="1" algn="just">
              <a:buFont typeface="Wingdings" panose="05000000000000000000" pitchFamily="2" charset="2"/>
              <a:buChar char="Ø"/>
            </a:pPr>
            <a:r>
              <a:rPr lang="tr-TR" sz="2800" dirty="0" smtClean="0"/>
              <a:t>Çalışanlar için uygun eğitimler düzenlemek</a:t>
            </a:r>
          </a:p>
          <a:p>
            <a:pPr lvl="1" algn="just">
              <a:buFont typeface="Wingdings" panose="05000000000000000000" pitchFamily="2" charset="2"/>
              <a:buChar char="Ø"/>
            </a:pPr>
            <a:r>
              <a:rPr lang="tr-TR" sz="2800" dirty="0" smtClean="0"/>
              <a:t>Gerekli güvenlik ekipmanlarını satın almak</a:t>
            </a:r>
          </a:p>
          <a:p>
            <a:pPr lvl="1" algn="just">
              <a:buFont typeface="Wingdings" panose="05000000000000000000" pitchFamily="2" charset="2"/>
              <a:buChar char="Ø"/>
            </a:pPr>
            <a:r>
              <a:rPr lang="tr-TR" sz="2800" dirty="0" smtClean="0"/>
              <a:t>Kazaları araştırmak ve uygun düzeltici önlemleri almak</a:t>
            </a:r>
          </a:p>
          <a:p>
            <a:pPr marL="457200" lvl="1" indent="0" algn="just">
              <a:buFont typeface="Calibri" pitchFamily="34" charset="0"/>
              <a:buNone/>
            </a:pPr>
            <a:endParaRPr lang="tr-TR" dirty="0" smtClean="0"/>
          </a:p>
          <a:p>
            <a:pPr algn="just"/>
            <a:r>
              <a:rPr lang="tr-TR" sz="2800" b="1" u="sng" dirty="0" smtClean="0"/>
              <a:t>Çalışanların Sorumlulukları;</a:t>
            </a:r>
          </a:p>
          <a:p>
            <a:pPr lvl="1" algn="just">
              <a:buFont typeface="Wingdings" panose="05000000000000000000" pitchFamily="2" charset="2"/>
              <a:buChar char="Ø"/>
            </a:pPr>
            <a:r>
              <a:rPr lang="tr-TR" sz="2800" dirty="0" smtClean="0"/>
              <a:t>Üniversite İSG politikalarını anlamak ve uymak</a:t>
            </a:r>
          </a:p>
          <a:p>
            <a:pPr lvl="1" algn="just">
              <a:buFont typeface="Wingdings" panose="05000000000000000000" pitchFamily="2" charset="2"/>
              <a:buChar char="Ø"/>
            </a:pPr>
            <a:r>
              <a:rPr lang="tr-TR" sz="2800" dirty="0" smtClean="0"/>
              <a:t>Tehlike ihtimali olan yerden uzaklaşmak</a:t>
            </a:r>
          </a:p>
          <a:p>
            <a:pPr lvl="1" algn="just">
              <a:buFont typeface="Wingdings" panose="05000000000000000000" pitchFamily="2" charset="2"/>
              <a:buChar char="Ø"/>
            </a:pPr>
            <a:r>
              <a:rPr lang="tr-TR" sz="2800" dirty="0" smtClean="0"/>
              <a:t>Uygun KKD (Kişisel Koruyucu Donanım) giymek</a:t>
            </a:r>
          </a:p>
          <a:p>
            <a:pPr lvl="1" algn="just">
              <a:buFont typeface="Wingdings" panose="05000000000000000000" pitchFamily="2" charset="2"/>
              <a:buChar char="Ø"/>
            </a:pPr>
            <a:r>
              <a:rPr lang="tr-TR" sz="2800" dirty="0" smtClean="0"/>
              <a:t>Güvenli olmayan durum ve koşulları rapor etmek</a:t>
            </a:r>
          </a:p>
          <a:p>
            <a:pPr lvl="1" algn="just">
              <a:buFont typeface="Wingdings" panose="05000000000000000000" pitchFamily="2" charset="2"/>
              <a:buChar char="Ø"/>
            </a:pPr>
            <a:r>
              <a:rPr lang="tr-TR" sz="2800" dirty="0" smtClean="0"/>
              <a:t>Kaza ve yaralanmaları uzmanlara bildirmek</a:t>
            </a:r>
            <a:endParaRPr lang="tr-TR" sz="2800" dirty="0"/>
          </a:p>
        </p:txBody>
      </p:sp>
      <p:sp>
        <p:nvSpPr>
          <p:cNvPr id="6" name="Unvan 1"/>
          <p:cNvSpPr txBox="1">
            <a:spLocks/>
          </p:cNvSpPr>
          <p:nvPr/>
        </p:nvSpPr>
        <p:spPr>
          <a:xfrm>
            <a:off x="710878" y="196770"/>
            <a:ext cx="10515600" cy="723679"/>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tr-TR" b="1" smtClean="0">
                <a:solidFill>
                  <a:srgbClr val="FF0000"/>
                </a:solidFill>
              </a:rPr>
              <a:t>İSG Güvenlik Politikası</a:t>
            </a:r>
            <a:endParaRPr lang="en-US" b="1" dirty="0">
              <a:solidFill>
                <a:srgbClr val="FF0000"/>
              </a:solidFill>
            </a:endParaRPr>
          </a:p>
        </p:txBody>
      </p:sp>
    </p:spTree>
    <p:extLst>
      <p:ext uri="{BB962C8B-B14F-4D97-AF65-F5344CB8AC3E}">
        <p14:creationId xmlns:p14="http://schemas.microsoft.com/office/powerpoint/2010/main" val="36625310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D05B542D-B917-495C-807C-8A3DB8D65B6F}"/>
              </a:ext>
            </a:extLst>
          </p:cNvPr>
          <p:cNvSpPr/>
          <p:nvPr/>
        </p:nvSpPr>
        <p:spPr>
          <a:xfrm>
            <a:off x="187911" y="428178"/>
            <a:ext cx="11816177" cy="5262979"/>
          </a:xfrm>
          <a:prstGeom prst="rect">
            <a:avLst/>
          </a:prstGeom>
        </p:spPr>
        <p:txBody>
          <a:bodyPr wrap="square">
            <a:spAutoFit/>
          </a:bodyPr>
          <a:lstStyle/>
          <a:p>
            <a:r>
              <a:rPr lang="tr-TR" sz="2400" dirty="0"/>
              <a:t>Önemli bir koruyucu donanım olan eldivenlerin seçiminde ve kullanımında dikkat edilecek hususlar aşağıda </a:t>
            </a:r>
            <a:r>
              <a:rPr lang="tr-TR" sz="2400" dirty="0" smtClean="0"/>
              <a:t>sıralanmıştır;</a:t>
            </a:r>
            <a:endParaRPr lang="tr-TR" sz="2400" dirty="0"/>
          </a:p>
          <a:p>
            <a:r>
              <a:rPr lang="tr-TR" sz="2400" dirty="0" smtClean="0"/>
              <a:t>	-</a:t>
            </a:r>
            <a:r>
              <a:rPr lang="tr-TR" sz="2400" dirty="0"/>
              <a:t>Kullanılan </a:t>
            </a:r>
            <a:r>
              <a:rPr lang="tr-TR" sz="2400" u="sng" dirty="0"/>
              <a:t>kimyasal madde ile uyumlu materyalden </a:t>
            </a:r>
            <a:r>
              <a:rPr lang="tr-TR" sz="2400" u="sng" dirty="0" smtClean="0"/>
              <a:t>üretilmiş </a:t>
            </a:r>
            <a:r>
              <a:rPr lang="tr-TR" sz="2400" dirty="0" smtClean="0"/>
              <a:t>olmalı</a:t>
            </a:r>
            <a:r>
              <a:rPr lang="tr-TR" sz="2400" dirty="0"/>
              <a:t>,</a:t>
            </a:r>
          </a:p>
          <a:p>
            <a:r>
              <a:rPr lang="tr-TR" sz="2400" dirty="0" smtClean="0"/>
              <a:t>	- </a:t>
            </a:r>
            <a:r>
              <a:rPr lang="tr-TR" sz="2400" dirty="0"/>
              <a:t>Laboratuvarda </a:t>
            </a:r>
            <a:r>
              <a:rPr lang="tr-TR" sz="2400" u="sng" dirty="0"/>
              <a:t>yapılacak işleme uygun olmalı</a:t>
            </a:r>
            <a:r>
              <a:rPr lang="tr-TR" sz="2400" dirty="0"/>
              <a:t>,</a:t>
            </a:r>
          </a:p>
          <a:p>
            <a:pPr marL="987425" indent="-987425"/>
            <a:r>
              <a:rPr lang="tr-TR" sz="2400" dirty="0"/>
              <a:t>	</a:t>
            </a:r>
            <a:r>
              <a:rPr lang="tr-TR" sz="2400" dirty="0" smtClean="0"/>
              <a:t>- </a:t>
            </a:r>
            <a:r>
              <a:rPr lang="tr-TR" sz="2400" u="sng" dirty="0"/>
              <a:t>Kimyasal maddenin konsantrasyonu, sıcaklığı, </a:t>
            </a:r>
            <a:r>
              <a:rPr lang="tr-TR" sz="2400" u="sng" dirty="0" smtClean="0"/>
              <a:t>kimyasal madde </a:t>
            </a:r>
            <a:r>
              <a:rPr lang="tr-TR" sz="2400" u="sng" dirty="0"/>
              <a:t>temas süresi ve sıklığı </a:t>
            </a:r>
            <a:r>
              <a:rPr lang="tr-TR" sz="2400" dirty="0"/>
              <a:t>göz önünde bulundurulmalı,</a:t>
            </a:r>
          </a:p>
          <a:p>
            <a:r>
              <a:rPr lang="tr-TR" sz="2400" dirty="0" smtClean="0"/>
              <a:t>	- </a:t>
            </a:r>
            <a:r>
              <a:rPr lang="tr-TR" sz="2400" dirty="0"/>
              <a:t>Kullanıcının </a:t>
            </a:r>
            <a:r>
              <a:rPr lang="tr-TR" sz="2400" u="sng" dirty="0"/>
              <a:t>el büyüklüğü ve cilt yapısına </a:t>
            </a:r>
            <a:r>
              <a:rPr lang="tr-TR" sz="2400" dirty="0"/>
              <a:t>dikkat edilmeli,</a:t>
            </a:r>
          </a:p>
          <a:p>
            <a:r>
              <a:rPr lang="tr-TR" sz="2400" dirty="0" smtClean="0"/>
              <a:t>	- </a:t>
            </a:r>
            <a:r>
              <a:rPr lang="tr-TR" sz="2400" dirty="0"/>
              <a:t>Kullanımdan önce </a:t>
            </a:r>
            <a:r>
              <a:rPr lang="tr-TR" sz="2400" u="sng" dirty="0"/>
              <a:t>yırtık ya da deformasyon olup olmadığı </a:t>
            </a:r>
            <a:r>
              <a:rPr lang="tr-TR" sz="2400" dirty="0"/>
              <a:t>kontrol edilmeli,</a:t>
            </a:r>
          </a:p>
          <a:p>
            <a:pPr marL="1076325" indent="-1076325"/>
            <a:r>
              <a:rPr lang="tr-TR" sz="2400" dirty="0" smtClean="0"/>
              <a:t>	- </a:t>
            </a:r>
            <a:r>
              <a:rPr lang="tr-TR" sz="2400" dirty="0"/>
              <a:t>El üzerinde </a:t>
            </a:r>
            <a:r>
              <a:rPr lang="tr-TR" sz="2400" u="sng" dirty="0"/>
              <a:t>açık yara, yırtık var ise su geçirmez sargı bezi </a:t>
            </a:r>
            <a:r>
              <a:rPr lang="tr-TR" sz="2400" u="sng" dirty="0" smtClean="0"/>
              <a:t>ile kapatılıp </a:t>
            </a:r>
            <a:r>
              <a:rPr lang="tr-TR" sz="2400" dirty="0"/>
              <a:t>sonra eldiven giyilmeli,</a:t>
            </a:r>
          </a:p>
          <a:p>
            <a:r>
              <a:rPr lang="tr-TR" sz="2400" dirty="0" smtClean="0"/>
              <a:t>	- </a:t>
            </a:r>
            <a:r>
              <a:rPr lang="tr-TR" sz="2400" dirty="0"/>
              <a:t>Kullanım sırasında </a:t>
            </a:r>
            <a:r>
              <a:rPr lang="tr-TR" sz="2400" u="sng" dirty="0"/>
              <a:t>aşırı şekilde kirlenir ya da </a:t>
            </a:r>
            <a:r>
              <a:rPr lang="tr-TR" sz="2400" u="sng" dirty="0" smtClean="0"/>
              <a:t>yırtılırsa değiştirilmeli</a:t>
            </a:r>
            <a:r>
              <a:rPr lang="tr-TR" sz="2400" u="sng" dirty="0"/>
              <a:t>,</a:t>
            </a:r>
          </a:p>
          <a:p>
            <a:r>
              <a:rPr lang="tr-TR" sz="2400" dirty="0" smtClean="0"/>
              <a:t>	- </a:t>
            </a:r>
            <a:r>
              <a:rPr lang="tr-TR" sz="2400" dirty="0"/>
              <a:t>Eldivenler </a:t>
            </a:r>
            <a:r>
              <a:rPr lang="tr-TR" sz="2400" u="sng" dirty="0"/>
              <a:t>yıkanmamalı ve dezenfekte edilmemeli,</a:t>
            </a:r>
          </a:p>
          <a:p>
            <a:r>
              <a:rPr lang="tr-TR" sz="2400" dirty="0" smtClean="0"/>
              <a:t>	- </a:t>
            </a:r>
            <a:r>
              <a:rPr lang="tr-TR" sz="2400" u="sng" dirty="0"/>
              <a:t>Eldivenli ellerle temiz alanlara dokunulmamalı</a:t>
            </a:r>
            <a:r>
              <a:rPr lang="tr-TR" sz="2400" dirty="0"/>
              <a:t>,</a:t>
            </a:r>
          </a:p>
          <a:p>
            <a:r>
              <a:rPr lang="tr-TR" sz="2400" dirty="0" smtClean="0"/>
              <a:t>	- </a:t>
            </a:r>
            <a:r>
              <a:rPr lang="tr-TR" sz="2400" u="sng" dirty="0"/>
              <a:t>Laboratuvar dışında kullanılmamalı</a:t>
            </a:r>
            <a:r>
              <a:rPr lang="tr-TR" sz="2400" dirty="0"/>
              <a:t>.</a:t>
            </a:r>
          </a:p>
        </p:txBody>
      </p:sp>
    </p:spTree>
    <p:extLst>
      <p:ext uri="{BB962C8B-B14F-4D97-AF65-F5344CB8AC3E}">
        <p14:creationId xmlns:p14="http://schemas.microsoft.com/office/powerpoint/2010/main" val="7721740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181919A4-52CB-4DE5-85B2-FFB97876404B}"/>
              </a:ext>
            </a:extLst>
          </p:cNvPr>
          <p:cNvSpPr/>
          <p:nvPr/>
        </p:nvSpPr>
        <p:spPr>
          <a:xfrm>
            <a:off x="455628" y="251697"/>
            <a:ext cx="10988512" cy="1569660"/>
          </a:xfrm>
          <a:prstGeom prst="rect">
            <a:avLst/>
          </a:prstGeom>
        </p:spPr>
        <p:txBody>
          <a:bodyPr wrap="square">
            <a:spAutoFit/>
          </a:bodyPr>
          <a:lstStyle/>
          <a:p>
            <a:pPr algn="just"/>
            <a:r>
              <a:rPr lang="tr-TR" sz="2400" b="1" dirty="0">
                <a:solidFill>
                  <a:srgbClr val="FF0000"/>
                </a:solidFill>
                <a:latin typeface="Calibri-Bold"/>
              </a:rPr>
              <a:t>Maske</a:t>
            </a:r>
            <a:r>
              <a:rPr lang="tr-TR" sz="2400" b="1" dirty="0">
                <a:latin typeface="Calibri-Bold"/>
              </a:rPr>
              <a:t> </a:t>
            </a:r>
            <a:r>
              <a:rPr lang="tr-TR" sz="2400" b="1" dirty="0">
                <a:solidFill>
                  <a:srgbClr val="FF0000"/>
                </a:solidFill>
                <a:latin typeface="Calibri-Bold"/>
              </a:rPr>
              <a:t>ve </a:t>
            </a:r>
            <a:r>
              <a:rPr lang="tr-TR" sz="2400" b="1" dirty="0" err="1">
                <a:solidFill>
                  <a:srgbClr val="FF0000"/>
                </a:solidFill>
                <a:latin typeface="Calibri-Bold"/>
              </a:rPr>
              <a:t>Respiratörler</a:t>
            </a:r>
            <a:endParaRPr lang="tr-TR" sz="2400" b="1" dirty="0">
              <a:solidFill>
                <a:srgbClr val="FF0000"/>
              </a:solidFill>
              <a:latin typeface="Calibri-Bold"/>
            </a:endParaRPr>
          </a:p>
          <a:p>
            <a:pPr algn="just"/>
            <a:r>
              <a:rPr lang="tr-TR" sz="2400" dirty="0">
                <a:latin typeface="Calibri" panose="020F0502020204030204" pitchFamily="34" charset="0"/>
              </a:rPr>
              <a:t>Maskeler sıçramalardan, </a:t>
            </a:r>
            <a:r>
              <a:rPr lang="tr-TR" sz="2400" dirty="0" err="1">
                <a:latin typeface="Calibri" panose="020F0502020204030204" pitchFamily="34" charset="0"/>
              </a:rPr>
              <a:t>aerosollerden</a:t>
            </a:r>
            <a:r>
              <a:rPr lang="tr-TR" sz="2400" dirty="0">
                <a:latin typeface="Calibri" panose="020F0502020204030204" pitchFamily="34" charset="0"/>
              </a:rPr>
              <a:t>, kimyasal </a:t>
            </a:r>
            <a:r>
              <a:rPr lang="tr-TR" sz="2400" dirty="0" err="1">
                <a:latin typeface="Calibri" panose="020F0502020204030204" pitchFamily="34" charset="0"/>
              </a:rPr>
              <a:t>maddegazlarından</a:t>
            </a:r>
            <a:r>
              <a:rPr lang="tr-TR" sz="2400" dirty="0">
                <a:latin typeface="Calibri" panose="020F0502020204030204" pitchFamily="34" charset="0"/>
              </a:rPr>
              <a:t> korunmak amacıyla kullanılan önemli bir kişisel koruyucu donanımdır. Bunlar genel olarak cerrahi maskeler ve </a:t>
            </a:r>
            <a:r>
              <a:rPr lang="tr-TR" sz="2400" dirty="0" err="1">
                <a:latin typeface="Calibri" panose="020F0502020204030204" pitchFamily="34" charset="0"/>
              </a:rPr>
              <a:t>respiratörler</a:t>
            </a:r>
            <a:r>
              <a:rPr lang="tr-TR" sz="2400" dirty="0">
                <a:latin typeface="Calibri" panose="020F0502020204030204" pitchFamily="34" charset="0"/>
              </a:rPr>
              <a:t> olmak üzere ikiye ayrılır.</a:t>
            </a:r>
            <a:endParaRPr lang="tr-TR" sz="2400" dirty="0"/>
          </a:p>
        </p:txBody>
      </p:sp>
      <p:pic>
        <p:nvPicPr>
          <p:cNvPr id="3" name="Resim 2">
            <a:extLst>
              <a:ext uri="{FF2B5EF4-FFF2-40B4-BE49-F238E27FC236}">
                <a16:creationId xmlns:a16="http://schemas.microsoft.com/office/drawing/2014/main" id="{236BE0E3-587D-4C8B-8995-9993CF2F5C69}"/>
              </a:ext>
            </a:extLst>
          </p:cNvPr>
          <p:cNvPicPr>
            <a:picLocks noChangeAspect="1"/>
          </p:cNvPicPr>
          <p:nvPr/>
        </p:nvPicPr>
        <p:blipFill>
          <a:blip r:embed="rId2"/>
          <a:stretch>
            <a:fillRect/>
          </a:stretch>
        </p:blipFill>
        <p:spPr>
          <a:xfrm>
            <a:off x="379367" y="2241373"/>
            <a:ext cx="3250800" cy="3246267"/>
          </a:xfrm>
          <a:prstGeom prst="rect">
            <a:avLst/>
          </a:prstGeom>
        </p:spPr>
      </p:pic>
      <p:pic>
        <p:nvPicPr>
          <p:cNvPr id="4" name="Resim 3">
            <a:extLst>
              <a:ext uri="{FF2B5EF4-FFF2-40B4-BE49-F238E27FC236}">
                <a16:creationId xmlns:a16="http://schemas.microsoft.com/office/drawing/2014/main" id="{929D88FD-0F81-459B-B3D9-395AA8E5F55E}"/>
              </a:ext>
            </a:extLst>
          </p:cNvPr>
          <p:cNvPicPr>
            <a:picLocks noChangeAspect="1"/>
          </p:cNvPicPr>
          <p:nvPr/>
        </p:nvPicPr>
        <p:blipFill>
          <a:blip r:embed="rId3"/>
          <a:stretch>
            <a:fillRect/>
          </a:stretch>
        </p:blipFill>
        <p:spPr>
          <a:xfrm>
            <a:off x="4390379" y="1821357"/>
            <a:ext cx="3586200" cy="3569601"/>
          </a:xfrm>
          <a:prstGeom prst="rect">
            <a:avLst/>
          </a:prstGeom>
        </p:spPr>
      </p:pic>
      <p:pic>
        <p:nvPicPr>
          <p:cNvPr id="5" name="Resim 4">
            <a:extLst>
              <a:ext uri="{FF2B5EF4-FFF2-40B4-BE49-F238E27FC236}">
                <a16:creationId xmlns:a16="http://schemas.microsoft.com/office/drawing/2014/main" id="{4E829D97-0448-4CA3-BBBC-56A1FCC89196}"/>
              </a:ext>
            </a:extLst>
          </p:cNvPr>
          <p:cNvPicPr>
            <a:picLocks noChangeAspect="1"/>
          </p:cNvPicPr>
          <p:nvPr/>
        </p:nvPicPr>
        <p:blipFill>
          <a:blip r:embed="rId4"/>
          <a:stretch>
            <a:fillRect/>
          </a:stretch>
        </p:blipFill>
        <p:spPr>
          <a:xfrm>
            <a:off x="7893516" y="1877975"/>
            <a:ext cx="4153800" cy="3609665"/>
          </a:xfrm>
          <a:prstGeom prst="rect">
            <a:avLst/>
          </a:prstGeom>
        </p:spPr>
      </p:pic>
      <p:sp>
        <p:nvSpPr>
          <p:cNvPr id="6" name="Dikdörtgen 5">
            <a:extLst>
              <a:ext uri="{FF2B5EF4-FFF2-40B4-BE49-F238E27FC236}">
                <a16:creationId xmlns:a16="http://schemas.microsoft.com/office/drawing/2014/main" id="{763B5AB5-41AA-4DA4-8845-51E1A3CAAABD}"/>
              </a:ext>
            </a:extLst>
          </p:cNvPr>
          <p:cNvSpPr/>
          <p:nvPr/>
        </p:nvSpPr>
        <p:spPr>
          <a:xfrm>
            <a:off x="379367" y="5832242"/>
            <a:ext cx="3003066" cy="369332"/>
          </a:xfrm>
          <a:prstGeom prst="rect">
            <a:avLst/>
          </a:prstGeom>
        </p:spPr>
        <p:txBody>
          <a:bodyPr wrap="none">
            <a:spAutoFit/>
          </a:bodyPr>
          <a:lstStyle/>
          <a:p>
            <a:r>
              <a:rPr lang="tr-TR" b="1" dirty="0">
                <a:latin typeface="Calibri-Bold"/>
              </a:rPr>
              <a:t>Şekil 3. Partikül </a:t>
            </a:r>
            <a:r>
              <a:rPr lang="tr-TR" b="1" dirty="0" err="1">
                <a:latin typeface="Calibri-Bold"/>
              </a:rPr>
              <a:t>Respiratörleri</a:t>
            </a:r>
            <a:endParaRPr lang="tr-TR" dirty="0"/>
          </a:p>
        </p:txBody>
      </p:sp>
      <p:sp>
        <p:nvSpPr>
          <p:cNvPr id="7" name="Dikdörtgen 6">
            <a:extLst>
              <a:ext uri="{FF2B5EF4-FFF2-40B4-BE49-F238E27FC236}">
                <a16:creationId xmlns:a16="http://schemas.microsoft.com/office/drawing/2014/main" id="{33785DC9-598A-4BCA-B788-2946D090CE53}"/>
              </a:ext>
            </a:extLst>
          </p:cNvPr>
          <p:cNvSpPr/>
          <p:nvPr/>
        </p:nvSpPr>
        <p:spPr>
          <a:xfrm>
            <a:off x="3929500" y="5832242"/>
            <a:ext cx="2857001" cy="646331"/>
          </a:xfrm>
          <a:prstGeom prst="rect">
            <a:avLst/>
          </a:prstGeom>
        </p:spPr>
        <p:txBody>
          <a:bodyPr wrap="none">
            <a:spAutoFit/>
          </a:bodyPr>
          <a:lstStyle/>
          <a:p>
            <a:r>
              <a:rPr lang="tr-TR" b="1" dirty="0">
                <a:latin typeface="Calibri-Bold"/>
              </a:rPr>
              <a:t>Şekil 4. Kimyasal Kartuşlu</a:t>
            </a:r>
          </a:p>
          <a:p>
            <a:r>
              <a:rPr lang="tr-TR" b="1" dirty="0">
                <a:latin typeface="Calibri-Bold"/>
              </a:rPr>
              <a:t>/Gaz Maskesi/</a:t>
            </a:r>
            <a:r>
              <a:rPr lang="tr-TR" b="1" dirty="0" err="1">
                <a:latin typeface="Calibri-Bold"/>
              </a:rPr>
              <a:t>Respiratörleri</a:t>
            </a:r>
            <a:endParaRPr lang="tr-TR" dirty="0"/>
          </a:p>
        </p:txBody>
      </p:sp>
      <p:sp>
        <p:nvSpPr>
          <p:cNvPr id="8" name="Dikdörtgen 7">
            <a:extLst>
              <a:ext uri="{FF2B5EF4-FFF2-40B4-BE49-F238E27FC236}">
                <a16:creationId xmlns:a16="http://schemas.microsoft.com/office/drawing/2014/main" id="{9B90E699-1A19-4D33-8096-8D35D30EB551}"/>
              </a:ext>
            </a:extLst>
          </p:cNvPr>
          <p:cNvSpPr/>
          <p:nvPr/>
        </p:nvSpPr>
        <p:spPr>
          <a:xfrm>
            <a:off x="7333568" y="5832242"/>
            <a:ext cx="4492127" cy="369332"/>
          </a:xfrm>
          <a:prstGeom prst="rect">
            <a:avLst/>
          </a:prstGeom>
        </p:spPr>
        <p:txBody>
          <a:bodyPr wrap="none">
            <a:spAutoFit/>
          </a:bodyPr>
          <a:lstStyle/>
          <a:p>
            <a:r>
              <a:rPr lang="tr-TR" b="1" dirty="0">
                <a:latin typeface="Calibri-Bold"/>
              </a:rPr>
              <a:t>Şekil 5. Elektrikli Hava Arındırıcı </a:t>
            </a:r>
            <a:r>
              <a:rPr lang="tr-TR" b="1" dirty="0" err="1">
                <a:latin typeface="Calibri-Bold"/>
              </a:rPr>
              <a:t>Respiratörler</a:t>
            </a:r>
            <a:endParaRPr lang="tr-TR" dirty="0"/>
          </a:p>
        </p:txBody>
      </p:sp>
    </p:spTree>
    <p:extLst>
      <p:ext uri="{BB962C8B-B14F-4D97-AF65-F5344CB8AC3E}">
        <p14:creationId xmlns:p14="http://schemas.microsoft.com/office/powerpoint/2010/main" val="35306027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C7D87707-FB68-48A5-8E1B-7E94F0514A0C}"/>
              </a:ext>
            </a:extLst>
          </p:cNvPr>
          <p:cNvSpPr/>
          <p:nvPr/>
        </p:nvSpPr>
        <p:spPr>
          <a:xfrm>
            <a:off x="377071" y="320457"/>
            <a:ext cx="11397007" cy="2677656"/>
          </a:xfrm>
          <a:prstGeom prst="rect">
            <a:avLst/>
          </a:prstGeom>
        </p:spPr>
        <p:txBody>
          <a:bodyPr wrap="square">
            <a:spAutoFit/>
          </a:bodyPr>
          <a:lstStyle/>
          <a:p>
            <a:pPr algn="just"/>
            <a:r>
              <a:rPr lang="tr-TR" sz="2800" b="1" u="sng" dirty="0" smtClean="0">
                <a:solidFill>
                  <a:srgbClr val="FF0000"/>
                </a:solidFill>
              </a:rPr>
              <a:t>Yüz ve göz koruyucuları</a:t>
            </a:r>
          </a:p>
          <a:p>
            <a:pPr algn="just"/>
            <a:r>
              <a:rPr lang="tr-TR" sz="2800" dirty="0" smtClean="0"/>
              <a:t>Laboratuvarlar</a:t>
            </a:r>
            <a:r>
              <a:rPr lang="en-US" sz="2800" dirty="0" smtClean="0"/>
              <a:t>;</a:t>
            </a:r>
            <a:r>
              <a:rPr lang="tr-TR" sz="2800" dirty="0" smtClean="0"/>
              <a:t> biyolojik, kimyasal, mekanik ve radyasyon kaynaklı ve buhar, sıvı, gaz ve yüksek sıcaklık gibi tehlikelerin bulunduğu ortamlardır. En hassas ve farklı özelliğe sahip en önemli güvenlik ürünü yüz ve göz koruyucularıdır. </a:t>
            </a:r>
            <a:r>
              <a:rPr lang="en-US" sz="2800" dirty="0" smtClean="0"/>
              <a:t>Bu </a:t>
            </a:r>
            <a:r>
              <a:rPr lang="en-US" sz="2800" dirty="0" err="1" smtClean="0"/>
              <a:t>tür</a:t>
            </a:r>
            <a:r>
              <a:rPr lang="en-US" sz="2800" dirty="0" smtClean="0"/>
              <a:t> </a:t>
            </a:r>
            <a:r>
              <a:rPr lang="tr-TR" sz="2800" dirty="0" smtClean="0"/>
              <a:t>koruyucu araçlar biyolojik ve kimyasal</a:t>
            </a:r>
            <a:r>
              <a:rPr lang="en-US" sz="2800" dirty="0" smtClean="0"/>
              <a:t> </a:t>
            </a:r>
            <a:r>
              <a:rPr lang="tr-TR" sz="2800" dirty="0" smtClean="0"/>
              <a:t>maddelere, </a:t>
            </a:r>
            <a:r>
              <a:rPr lang="tr-TR" sz="2800" dirty="0" err="1" smtClean="0"/>
              <a:t>travmatik</a:t>
            </a:r>
            <a:r>
              <a:rPr lang="tr-TR" sz="2800" dirty="0" smtClean="0"/>
              <a:t> zedelenmelere karşı bariyer oluştururlar.</a:t>
            </a:r>
            <a:endParaRPr lang="tr-TR" sz="2800" dirty="0"/>
          </a:p>
        </p:txBody>
      </p:sp>
      <p:pic>
        <p:nvPicPr>
          <p:cNvPr id="3" name="Resim 2">
            <a:extLst>
              <a:ext uri="{FF2B5EF4-FFF2-40B4-BE49-F238E27FC236}">
                <a16:creationId xmlns:a16="http://schemas.microsoft.com/office/drawing/2014/main" id="{F047788F-7C23-4126-9489-A933A7765E9C}"/>
              </a:ext>
            </a:extLst>
          </p:cNvPr>
          <p:cNvPicPr>
            <a:picLocks noChangeAspect="1"/>
          </p:cNvPicPr>
          <p:nvPr/>
        </p:nvPicPr>
        <p:blipFill rotWithShape="1">
          <a:blip r:embed="rId2"/>
          <a:srcRect l="2038" t="35786" r="-2038" b="-35786"/>
          <a:stretch/>
        </p:blipFill>
        <p:spPr>
          <a:xfrm>
            <a:off x="5984021" y="3635739"/>
            <a:ext cx="5552387" cy="3108543"/>
          </a:xfrm>
          <a:prstGeom prst="rect">
            <a:avLst/>
          </a:prstGeom>
        </p:spPr>
      </p:pic>
      <p:pic>
        <p:nvPicPr>
          <p:cNvPr id="5" name="Resim 4">
            <a:extLst>
              <a:ext uri="{FF2B5EF4-FFF2-40B4-BE49-F238E27FC236}">
                <a16:creationId xmlns:a16="http://schemas.microsoft.com/office/drawing/2014/main" id="{BE525781-1ECB-4ED0-8511-5E55EFD0A709}"/>
              </a:ext>
            </a:extLst>
          </p:cNvPr>
          <p:cNvPicPr>
            <a:picLocks noChangeAspect="1"/>
          </p:cNvPicPr>
          <p:nvPr/>
        </p:nvPicPr>
        <p:blipFill rotWithShape="1">
          <a:blip r:embed="rId2"/>
          <a:srcRect l="4440" t="-17608" r="-4440" b="69720"/>
          <a:stretch/>
        </p:blipFill>
        <p:spPr>
          <a:xfrm>
            <a:off x="1395315" y="3304861"/>
            <a:ext cx="3570462" cy="2297796"/>
          </a:xfrm>
          <a:prstGeom prst="rect">
            <a:avLst/>
          </a:prstGeom>
        </p:spPr>
      </p:pic>
      <p:sp>
        <p:nvSpPr>
          <p:cNvPr id="6" name="Dikdörtgen 5">
            <a:extLst>
              <a:ext uri="{FF2B5EF4-FFF2-40B4-BE49-F238E27FC236}">
                <a16:creationId xmlns:a16="http://schemas.microsoft.com/office/drawing/2014/main" id="{D1EE5D0E-9C56-4085-B859-542358C56DB0}"/>
              </a:ext>
            </a:extLst>
          </p:cNvPr>
          <p:cNvSpPr/>
          <p:nvPr/>
        </p:nvSpPr>
        <p:spPr>
          <a:xfrm>
            <a:off x="4066049" y="5809396"/>
            <a:ext cx="4019049" cy="461665"/>
          </a:xfrm>
          <a:prstGeom prst="rect">
            <a:avLst/>
          </a:prstGeom>
        </p:spPr>
        <p:txBody>
          <a:bodyPr wrap="none">
            <a:spAutoFit/>
          </a:bodyPr>
          <a:lstStyle/>
          <a:p>
            <a:r>
              <a:rPr lang="tr-TR" sz="2400" dirty="0">
                <a:latin typeface="Calibri" panose="020F0502020204030204" pitchFamily="34" charset="0"/>
              </a:rPr>
              <a:t>Şekil 7. Yüz ve göz koruyucuları</a:t>
            </a:r>
            <a:endParaRPr lang="tr-TR" sz="2400" dirty="0"/>
          </a:p>
        </p:txBody>
      </p:sp>
    </p:spTree>
    <p:extLst>
      <p:ext uri="{BB962C8B-B14F-4D97-AF65-F5344CB8AC3E}">
        <p14:creationId xmlns:p14="http://schemas.microsoft.com/office/powerpoint/2010/main" val="27450764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1258840E-499C-4ACA-B749-E1DCEB69BF52}"/>
              </a:ext>
            </a:extLst>
          </p:cNvPr>
          <p:cNvSpPr/>
          <p:nvPr/>
        </p:nvSpPr>
        <p:spPr>
          <a:xfrm>
            <a:off x="301658" y="625148"/>
            <a:ext cx="10906812" cy="4893647"/>
          </a:xfrm>
          <a:prstGeom prst="rect">
            <a:avLst/>
          </a:prstGeom>
        </p:spPr>
        <p:txBody>
          <a:bodyPr wrap="square">
            <a:spAutoFit/>
          </a:bodyPr>
          <a:lstStyle/>
          <a:p>
            <a:pPr algn="just"/>
            <a:r>
              <a:rPr lang="tr-TR" sz="2400" b="1" u="sng" dirty="0">
                <a:solidFill>
                  <a:srgbClr val="FF0000"/>
                </a:solidFill>
              </a:rPr>
              <a:t>İşitme koruyucular</a:t>
            </a:r>
          </a:p>
          <a:p>
            <a:pPr algn="just"/>
            <a:r>
              <a:rPr lang="tr-TR" sz="2400" dirty="0"/>
              <a:t>Sürekli olarak yüksek düzeyde gürültüye maruz kalınması çalışanların işitme sistemi içindeki dokularının zarar görmesine bu da işitme kayıplarına neden olabilmektedir. Bunun yanı sıra gürültünün insan bedeni üzerinde yüksek kan basıncı, uykusuzluk, kalp düzensizlikleri, kas gerilmeleri gibi birtakım sağlık etkileri olabilmektedir. Sinirlilik, dikkatsizlik, isteksizlik, endişe ve gerginlik, verimsiz çalışmaya neden olarak çalışanların yaşam kalitesini etkileyebilmektedir. </a:t>
            </a:r>
            <a:endParaRPr lang="tr-TR" sz="2400" dirty="0" smtClean="0"/>
          </a:p>
          <a:p>
            <a:pPr algn="just"/>
            <a:r>
              <a:rPr lang="tr-TR" sz="2400" dirty="0" smtClean="0"/>
              <a:t>Çalışanların </a:t>
            </a:r>
            <a:r>
              <a:rPr lang="tr-TR" sz="2400" dirty="0"/>
              <a:t>gürültüye </a:t>
            </a:r>
            <a:r>
              <a:rPr lang="tr-TR" sz="2400" dirty="0" err="1"/>
              <a:t>maruziyetleri</a:t>
            </a:r>
            <a:r>
              <a:rPr lang="tr-TR" sz="2400" dirty="0"/>
              <a:t> </a:t>
            </a:r>
            <a:r>
              <a:rPr lang="tr-TR" sz="2400" dirty="0" smtClean="0"/>
              <a:t>sonucunda;</a:t>
            </a:r>
          </a:p>
          <a:p>
            <a:pPr algn="just"/>
            <a:r>
              <a:rPr lang="tr-TR" sz="2400" dirty="0" smtClean="0"/>
              <a:t>	- İşitme </a:t>
            </a:r>
            <a:r>
              <a:rPr lang="tr-TR" sz="2400" dirty="0"/>
              <a:t>kaybı yaşadıkları, </a:t>
            </a:r>
          </a:p>
          <a:p>
            <a:pPr algn="just"/>
            <a:r>
              <a:rPr lang="tr-TR" sz="2400" dirty="0" smtClean="0"/>
              <a:t>	-</a:t>
            </a:r>
            <a:r>
              <a:rPr lang="tr-TR" sz="2400" dirty="0"/>
              <a:t>Kulak içerisinde sürekli uğultu ve garip sesler, </a:t>
            </a:r>
          </a:p>
          <a:p>
            <a:pPr algn="just"/>
            <a:r>
              <a:rPr lang="tr-TR" sz="2400" dirty="0" smtClean="0"/>
              <a:t>	-</a:t>
            </a:r>
            <a:r>
              <a:rPr lang="tr-TR" sz="2400" dirty="0"/>
              <a:t>Yüksek ya da düşük düzeyli sesleri duyamama, </a:t>
            </a:r>
          </a:p>
          <a:p>
            <a:pPr marL="900113" indent="-900113" algn="just"/>
            <a:r>
              <a:rPr lang="tr-TR" sz="2400" dirty="0" smtClean="0"/>
              <a:t>	-</a:t>
            </a:r>
            <a:r>
              <a:rPr lang="tr-TR" sz="2400" dirty="0"/>
              <a:t>Konuşulanları duymada ve anlamada zorluk gibi belirtilerden anlaşılabilmektedir. </a:t>
            </a:r>
          </a:p>
        </p:txBody>
      </p:sp>
    </p:spTree>
    <p:extLst>
      <p:ext uri="{BB962C8B-B14F-4D97-AF65-F5344CB8AC3E}">
        <p14:creationId xmlns:p14="http://schemas.microsoft.com/office/powerpoint/2010/main" val="42347045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01E888EB-D52F-44E3-8BA6-E53AE5C33D5A}"/>
              </a:ext>
            </a:extLst>
          </p:cNvPr>
          <p:cNvSpPr/>
          <p:nvPr/>
        </p:nvSpPr>
        <p:spPr>
          <a:xfrm>
            <a:off x="612742" y="86293"/>
            <a:ext cx="11215463" cy="6370975"/>
          </a:xfrm>
          <a:prstGeom prst="rect">
            <a:avLst/>
          </a:prstGeom>
        </p:spPr>
        <p:txBody>
          <a:bodyPr wrap="square">
            <a:spAutoFit/>
          </a:bodyPr>
          <a:lstStyle/>
          <a:p>
            <a:pPr algn="just"/>
            <a:r>
              <a:rPr lang="tr-TR" sz="2400" b="1" i="1" dirty="0">
                <a:solidFill>
                  <a:srgbClr val="0F243E"/>
                </a:solidFill>
                <a:latin typeface="Calibri-BoldItalic"/>
              </a:rPr>
              <a:t>İşitme Koruyucuların Kullanımında Dikkat Edilmesi Gereken Hususlar</a:t>
            </a:r>
          </a:p>
          <a:p>
            <a:pPr marL="342900" indent="-342900" algn="just">
              <a:buFont typeface="Arial" panose="020B0604020202020204" pitchFamily="34" charset="0"/>
              <a:buChar char="•"/>
            </a:pPr>
            <a:r>
              <a:rPr lang="tr-TR" sz="2400" dirty="0">
                <a:solidFill>
                  <a:srgbClr val="0F243E"/>
                </a:solidFill>
                <a:latin typeface="Calibri" panose="020F0502020204030204" pitchFamily="34" charset="0"/>
              </a:rPr>
              <a:t>İşitme koruyucuları temiz bir ortamda, gürültülü ortama girmeden önce eller temiz iken takılmalıdır.</a:t>
            </a:r>
          </a:p>
          <a:p>
            <a:pPr marL="342900" indent="-342900" algn="just">
              <a:buFont typeface="Arial" panose="020B0604020202020204" pitchFamily="34" charset="0"/>
              <a:buChar char="•"/>
            </a:pPr>
            <a:r>
              <a:rPr lang="tr-TR" sz="2400" dirty="0">
                <a:solidFill>
                  <a:srgbClr val="0F243E"/>
                </a:solidFill>
                <a:latin typeface="Calibri" panose="020F0502020204030204" pitchFamily="34" charset="0"/>
              </a:rPr>
              <a:t>Tek kullanımlık kulak tıkaçları kirlenince yenisi ile değiştirilmelidir.</a:t>
            </a:r>
          </a:p>
          <a:p>
            <a:pPr marL="342900" indent="-342900" algn="just">
              <a:buFont typeface="Arial" panose="020B0604020202020204" pitchFamily="34" charset="0"/>
              <a:buChar char="•"/>
            </a:pPr>
            <a:r>
              <a:rPr lang="tr-TR" sz="2400" dirty="0">
                <a:solidFill>
                  <a:srgbClr val="0F243E"/>
                </a:solidFill>
                <a:latin typeface="Calibri" panose="020F0502020204030204" pitchFamily="34" charset="0"/>
              </a:rPr>
              <a:t>Kulaklıklar, barete takılan kulaklıklar ve tekrar kullanılabilir olan kulak tıkaçları, kullanıldıktan sonra temizlenmelidir.</a:t>
            </a:r>
          </a:p>
          <a:p>
            <a:pPr marL="342900" indent="-342900" algn="just">
              <a:buFont typeface="Arial" panose="020B0604020202020204" pitchFamily="34" charset="0"/>
              <a:buChar char="•"/>
            </a:pPr>
            <a:r>
              <a:rPr lang="tr-TR" sz="2400" dirty="0">
                <a:solidFill>
                  <a:srgbClr val="0F243E"/>
                </a:solidFill>
                <a:latin typeface="Calibri" panose="020F0502020204030204" pitchFamily="34" charset="0"/>
              </a:rPr>
              <a:t>İşitme koruyucuları çıkarıldıktan sonra boyunda asılı bırakılmamalı, tezgah üstünde, çekmecede açıkta tutulmamalıdır. Temiz bir kutu içinde saklanmalıdır.</a:t>
            </a:r>
          </a:p>
          <a:p>
            <a:pPr marL="342900" indent="-342900" algn="just">
              <a:buFont typeface="Arial" panose="020B0604020202020204" pitchFamily="34" charset="0"/>
              <a:buChar char="•"/>
            </a:pPr>
            <a:r>
              <a:rPr lang="tr-TR" sz="2400" dirty="0">
                <a:solidFill>
                  <a:srgbClr val="0F243E"/>
                </a:solidFill>
                <a:latin typeface="Calibri" panose="020F0502020204030204" pitchFamily="34" charset="0"/>
              </a:rPr>
              <a:t>İşitme koruyucuları gürültüsüz ortamda takılıp, gürültüsüz ortamda çıkarılmalıdır.</a:t>
            </a:r>
          </a:p>
          <a:p>
            <a:pPr marL="342900" indent="-342900" algn="just">
              <a:buFont typeface="Arial" panose="020B0604020202020204" pitchFamily="34" charset="0"/>
              <a:buChar char="•"/>
            </a:pPr>
            <a:r>
              <a:rPr lang="tr-TR" sz="2400" dirty="0">
                <a:solidFill>
                  <a:srgbClr val="0F243E"/>
                </a:solidFill>
                <a:latin typeface="Calibri" panose="020F0502020204030204" pitchFamily="34" charset="0"/>
              </a:rPr>
              <a:t>İşitme koruyucuları gürültüye maruz kalındığı süre boyunca sürekli takılı olmalıdır. Arada bir çıkarıp tekrar takmak işitme koruyucuların gürültü düşürme seviyesini azaltmaktadır.</a:t>
            </a:r>
          </a:p>
          <a:p>
            <a:pPr marL="342900" indent="-342900" algn="just">
              <a:buFont typeface="Arial" panose="020B0604020202020204" pitchFamily="34" charset="0"/>
              <a:buChar char="•"/>
            </a:pPr>
            <a:r>
              <a:rPr lang="tr-TR" sz="2400" dirty="0">
                <a:solidFill>
                  <a:srgbClr val="0F243E"/>
                </a:solidFill>
                <a:latin typeface="Calibri" panose="020F0502020204030204" pitchFamily="34" charset="0"/>
              </a:rPr>
              <a:t>Her vardiyanın sonunda işitme koruyucuları temizlenmeli, gerektiğinde kulak yastıkçıkları ve bağlantı parçaları değiştirilmelidir.</a:t>
            </a:r>
          </a:p>
          <a:p>
            <a:pPr marL="285750" indent="-285750">
              <a:buFont typeface="Arial" panose="020B0604020202020204" pitchFamily="34" charset="0"/>
              <a:buChar char="•"/>
            </a:pPr>
            <a:r>
              <a:rPr lang="tr-TR" sz="2400" dirty="0"/>
              <a:t>Çalışanlar, işveren tarafından işitme koruyucuları kullanıp kullanmadıkları </a:t>
            </a:r>
            <a:r>
              <a:rPr lang="tr-TR" sz="2400" dirty="0" smtClean="0"/>
              <a:t>konusunda denetlenmelidir</a:t>
            </a:r>
            <a:r>
              <a:rPr lang="tr-TR" sz="2400" dirty="0"/>
              <a:t>.</a:t>
            </a:r>
          </a:p>
          <a:p>
            <a:pPr marL="285750" indent="-285750">
              <a:buFont typeface="Arial" panose="020B0604020202020204" pitchFamily="34" charset="0"/>
              <a:buChar char="•"/>
            </a:pPr>
            <a:r>
              <a:rPr lang="tr-TR" sz="2400" dirty="0"/>
              <a:t>Çalışanlar, KKD kullanımı ve bakımı konusunda eğitim almalıdır</a:t>
            </a:r>
            <a:r>
              <a:rPr lang="tr-TR" dirty="0"/>
              <a:t>.</a:t>
            </a:r>
            <a:endParaRPr lang="tr-TR" sz="2400" dirty="0"/>
          </a:p>
        </p:txBody>
      </p:sp>
    </p:spTree>
    <p:extLst>
      <p:ext uri="{BB962C8B-B14F-4D97-AF65-F5344CB8AC3E}">
        <p14:creationId xmlns:p14="http://schemas.microsoft.com/office/powerpoint/2010/main" val="33644066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0CFC41E9-0243-4D76-AA25-BD94C7BD3233}"/>
              </a:ext>
            </a:extLst>
          </p:cNvPr>
          <p:cNvSpPr/>
          <p:nvPr/>
        </p:nvSpPr>
        <p:spPr>
          <a:xfrm>
            <a:off x="2708635" y="485183"/>
            <a:ext cx="6096000" cy="1569660"/>
          </a:xfrm>
          <a:prstGeom prst="rect">
            <a:avLst/>
          </a:prstGeom>
        </p:spPr>
        <p:txBody>
          <a:bodyPr>
            <a:spAutoFit/>
          </a:bodyPr>
          <a:lstStyle/>
          <a:p>
            <a:r>
              <a:rPr lang="tr-TR" sz="2400" b="1" u="sng" dirty="0"/>
              <a:t>İşitme koruyucuları; </a:t>
            </a:r>
          </a:p>
          <a:p>
            <a:r>
              <a:rPr lang="tr-TR" sz="2400" dirty="0"/>
              <a:t>-Kulak tıkaçları, </a:t>
            </a:r>
          </a:p>
          <a:p>
            <a:r>
              <a:rPr lang="tr-TR" sz="2400" dirty="0"/>
              <a:t>-Kulaklıklar, </a:t>
            </a:r>
          </a:p>
          <a:p>
            <a:r>
              <a:rPr lang="tr-TR" sz="2400" dirty="0"/>
              <a:t>-Barete takılabilir kulaklıklar </a:t>
            </a:r>
          </a:p>
        </p:txBody>
      </p:sp>
      <p:pic>
        <p:nvPicPr>
          <p:cNvPr id="3" name="Resim 2">
            <a:extLst>
              <a:ext uri="{FF2B5EF4-FFF2-40B4-BE49-F238E27FC236}">
                <a16:creationId xmlns:a16="http://schemas.microsoft.com/office/drawing/2014/main" id="{C83EE1EE-3666-4338-9BED-F47E13CE5BA8}"/>
              </a:ext>
            </a:extLst>
          </p:cNvPr>
          <p:cNvPicPr>
            <a:picLocks noChangeAspect="1"/>
          </p:cNvPicPr>
          <p:nvPr/>
        </p:nvPicPr>
        <p:blipFill>
          <a:blip r:embed="rId2"/>
          <a:stretch>
            <a:fillRect/>
          </a:stretch>
        </p:blipFill>
        <p:spPr>
          <a:xfrm>
            <a:off x="304593" y="2839728"/>
            <a:ext cx="2012400" cy="1830067"/>
          </a:xfrm>
          <a:prstGeom prst="rect">
            <a:avLst/>
          </a:prstGeom>
        </p:spPr>
      </p:pic>
      <p:sp>
        <p:nvSpPr>
          <p:cNvPr id="5" name="Dikdörtgen 4">
            <a:extLst>
              <a:ext uri="{FF2B5EF4-FFF2-40B4-BE49-F238E27FC236}">
                <a16:creationId xmlns:a16="http://schemas.microsoft.com/office/drawing/2014/main" id="{F1E7AF88-0522-4FE7-ADDE-6A471A3D4622}"/>
              </a:ext>
            </a:extLst>
          </p:cNvPr>
          <p:cNvSpPr/>
          <p:nvPr/>
        </p:nvSpPr>
        <p:spPr>
          <a:xfrm>
            <a:off x="116556" y="5341804"/>
            <a:ext cx="2388474" cy="646331"/>
          </a:xfrm>
          <a:prstGeom prst="rect">
            <a:avLst/>
          </a:prstGeom>
        </p:spPr>
        <p:txBody>
          <a:bodyPr wrap="none">
            <a:spAutoFit/>
          </a:bodyPr>
          <a:lstStyle/>
          <a:p>
            <a:r>
              <a:rPr lang="tr-TR" b="1" dirty="0">
                <a:solidFill>
                  <a:srgbClr val="0F243E"/>
                </a:solidFill>
                <a:latin typeface="Calibri-Bold"/>
              </a:rPr>
              <a:t>Şekil 9. Tek kullanımlık </a:t>
            </a:r>
          </a:p>
          <a:p>
            <a:r>
              <a:rPr lang="tr-TR" b="1" dirty="0">
                <a:solidFill>
                  <a:srgbClr val="0F243E"/>
                </a:solidFill>
                <a:latin typeface="Calibri-Bold"/>
              </a:rPr>
              <a:t>kulak tıkaçları</a:t>
            </a:r>
            <a:endParaRPr lang="tr-TR" dirty="0"/>
          </a:p>
        </p:txBody>
      </p:sp>
      <p:pic>
        <p:nvPicPr>
          <p:cNvPr id="6" name="Resim 5">
            <a:extLst>
              <a:ext uri="{FF2B5EF4-FFF2-40B4-BE49-F238E27FC236}">
                <a16:creationId xmlns:a16="http://schemas.microsoft.com/office/drawing/2014/main" id="{4B7DC81B-E252-4782-B648-B9F887E0C5B7}"/>
              </a:ext>
            </a:extLst>
          </p:cNvPr>
          <p:cNvPicPr>
            <a:picLocks noChangeAspect="1"/>
          </p:cNvPicPr>
          <p:nvPr/>
        </p:nvPicPr>
        <p:blipFill>
          <a:blip r:embed="rId3"/>
          <a:stretch>
            <a:fillRect/>
          </a:stretch>
        </p:blipFill>
        <p:spPr>
          <a:xfrm>
            <a:off x="3171753" y="2667786"/>
            <a:ext cx="2425200" cy="2334467"/>
          </a:xfrm>
          <a:prstGeom prst="rect">
            <a:avLst/>
          </a:prstGeom>
        </p:spPr>
      </p:pic>
      <p:sp>
        <p:nvSpPr>
          <p:cNvPr id="7" name="Dikdörtgen 6">
            <a:extLst>
              <a:ext uri="{FF2B5EF4-FFF2-40B4-BE49-F238E27FC236}">
                <a16:creationId xmlns:a16="http://schemas.microsoft.com/office/drawing/2014/main" id="{B1378A37-E036-45D3-874F-EF230F60D0DC}"/>
              </a:ext>
            </a:extLst>
          </p:cNvPr>
          <p:cNvSpPr/>
          <p:nvPr/>
        </p:nvSpPr>
        <p:spPr>
          <a:xfrm>
            <a:off x="3112401" y="5341803"/>
            <a:ext cx="2910797" cy="646331"/>
          </a:xfrm>
          <a:prstGeom prst="rect">
            <a:avLst/>
          </a:prstGeom>
        </p:spPr>
        <p:txBody>
          <a:bodyPr wrap="none">
            <a:spAutoFit/>
          </a:bodyPr>
          <a:lstStyle/>
          <a:p>
            <a:r>
              <a:rPr lang="tr-TR" b="1" dirty="0">
                <a:solidFill>
                  <a:srgbClr val="0F243E"/>
                </a:solidFill>
                <a:latin typeface="Calibri-Bold"/>
              </a:rPr>
              <a:t>Şekil 10. Tekrar kullanılabilir </a:t>
            </a:r>
          </a:p>
          <a:p>
            <a:r>
              <a:rPr lang="tr-TR" b="1" dirty="0">
                <a:solidFill>
                  <a:srgbClr val="0F243E"/>
                </a:solidFill>
                <a:latin typeface="Calibri-Bold"/>
              </a:rPr>
              <a:t>kulak tıkaçları</a:t>
            </a:r>
            <a:endParaRPr lang="tr-TR" dirty="0"/>
          </a:p>
        </p:txBody>
      </p:sp>
      <p:pic>
        <p:nvPicPr>
          <p:cNvPr id="8" name="Resim 7">
            <a:extLst>
              <a:ext uri="{FF2B5EF4-FFF2-40B4-BE49-F238E27FC236}">
                <a16:creationId xmlns:a16="http://schemas.microsoft.com/office/drawing/2014/main" id="{F8457986-3393-461C-9FE0-F963DE60440A}"/>
              </a:ext>
            </a:extLst>
          </p:cNvPr>
          <p:cNvPicPr>
            <a:picLocks noChangeAspect="1"/>
          </p:cNvPicPr>
          <p:nvPr/>
        </p:nvPicPr>
        <p:blipFill>
          <a:blip r:embed="rId4"/>
          <a:stretch>
            <a:fillRect/>
          </a:stretch>
        </p:blipFill>
        <p:spPr>
          <a:xfrm>
            <a:off x="6451713" y="2674827"/>
            <a:ext cx="1909200" cy="2159867"/>
          </a:xfrm>
          <a:prstGeom prst="rect">
            <a:avLst/>
          </a:prstGeom>
        </p:spPr>
      </p:pic>
      <p:sp>
        <p:nvSpPr>
          <p:cNvPr id="9" name="Dikdörtgen 8">
            <a:extLst>
              <a:ext uri="{FF2B5EF4-FFF2-40B4-BE49-F238E27FC236}">
                <a16:creationId xmlns:a16="http://schemas.microsoft.com/office/drawing/2014/main" id="{43C97660-CDAA-44C1-A075-B9AA7F81831D}"/>
              </a:ext>
            </a:extLst>
          </p:cNvPr>
          <p:cNvSpPr/>
          <p:nvPr/>
        </p:nvSpPr>
        <p:spPr>
          <a:xfrm>
            <a:off x="6451713" y="5302906"/>
            <a:ext cx="1783565" cy="369332"/>
          </a:xfrm>
          <a:prstGeom prst="rect">
            <a:avLst/>
          </a:prstGeom>
        </p:spPr>
        <p:txBody>
          <a:bodyPr wrap="none">
            <a:spAutoFit/>
          </a:bodyPr>
          <a:lstStyle/>
          <a:p>
            <a:r>
              <a:rPr lang="tr-TR" b="1" dirty="0">
                <a:solidFill>
                  <a:srgbClr val="0F243E"/>
                </a:solidFill>
                <a:latin typeface="Calibri-Bold"/>
              </a:rPr>
              <a:t>Şekil 11. Kulaklık</a:t>
            </a:r>
            <a:endParaRPr lang="tr-TR" dirty="0"/>
          </a:p>
        </p:txBody>
      </p:sp>
      <p:pic>
        <p:nvPicPr>
          <p:cNvPr id="10" name="Resim 9">
            <a:extLst>
              <a:ext uri="{FF2B5EF4-FFF2-40B4-BE49-F238E27FC236}">
                <a16:creationId xmlns:a16="http://schemas.microsoft.com/office/drawing/2014/main" id="{3E269FC1-0750-439B-8658-2BAAE4F41B82}"/>
              </a:ext>
            </a:extLst>
          </p:cNvPr>
          <p:cNvPicPr>
            <a:picLocks noChangeAspect="1"/>
          </p:cNvPicPr>
          <p:nvPr/>
        </p:nvPicPr>
        <p:blipFill>
          <a:blip r:embed="rId5"/>
          <a:stretch>
            <a:fillRect/>
          </a:stretch>
        </p:blipFill>
        <p:spPr>
          <a:xfrm>
            <a:off x="8927881" y="1979189"/>
            <a:ext cx="2639187" cy="2894028"/>
          </a:xfrm>
          <a:prstGeom prst="rect">
            <a:avLst/>
          </a:prstGeom>
        </p:spPr>
      </p:pic>
      <p:sp>
        <p:nvSpPr>
          <p:cNvPr id="11" name="Dikdörtgen 10">
            <a:extLst>
              <a:ext uri="{FF2B5EF4-FFF2-40B4-BE49-F238E27FC236}">
                <a16:creationId xmlns:a16="http://schemas.microsoft.com/office/drawing/2014/main" id="{5A2B77FB-B8A8-47E8-9D53-6999BF5E2265}"/>
              </a:ext>
            </a:extLst>
          </p:cNvPr>
          <p:cNvSpPr/>
          <p:nvPr/>
        </p:nvSpPr>
        <p:spPr>
          <a:xfrm>
            <a:off x="8927881" y="5302906"/>
            <a:ext cx="2903275" cy="646331"/>
          </a:xfrm>
          <a:prstGeom prst="rect">
            <a:avLst/>
          </a:prstGeom>
        </p:spPr>
        <p:txBody>
          <a:bodyPr wrap="square">
            <a:spAutoFit/>
          </a:bodyPr>
          <a:lstStyle/>
          <a:p>
            <a:r>
              <a:rPr lang="tr-TR" b="1" dirty="0">
                <a:solidFill>
                  <a:srgbClr val="0F243E"/>
                </a:solidFill>
                <a:latin typeface="Calibri-Bold"/>
              </a:rPr>
              <a:t>Şekil 12. Barete takılabilir kulaklıklar</a:t>
            </a:r>
            <a:endParaRPr lang="tr-TR" dirty="0"/>
          </a:p>
        </p:txBody>
      </p:sp>
    </p:spTree>
    <p:extLst>
      <p:ext uri="{BB962C8B-B14F-4D97-AF65-F5344CB8AC3E}">
        <p14:creationId xmlns:p14="http://schemas.microsoft.com/office/powerpoint/2010/main" val="15038904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spocap">
            <a:extLst>
              <a:ext uri="{FF2B5EF4-FFF2-40B4-BE49-F238E27FC236}">
                <a16:creationId xmlns:a16="http://schemas.microsoft.com/office/drawing/2014/main" id="{A1F508F3-B650-4267-8C1C-182396E662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16511" y="1514241"/>
            <a:ext cx="2232025" cy="1800225"/>
          </a:xfrm>
          <a:prstGeom prst="rect">
            <a:avLst/>
          </a:prstGeom>
          <a:noFill/>
        </p:spPr>
      </p:pic>
      <p:pic>
        <p:nvPicPr>
          <p:cNvPr id="3" name="Picture 6" descr="palalı çizme">
            <a:extLst>
              <a:ext uri="{FF2B5EF4-FFF2-40B4-BE49-F238E27FC236}">
                <a16:creationId xmlns:a16="http://schemas.microsoft.com/office/drawing/2014/main" id="{2C268B0C-F7B1-4969-837D-FF09750D25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8912432" y="1321359"/>
            <a:ext cx="2185987" cy="2185988"/>
          </a:xfrm>
          <a:prstGeom prst="rect">
            <a:avLst/>
          </a:prstGeom>
          <a:noFill/>
        </p:spPr>
      </p:pic>
      <p:pic>
        <p:nvPicPr>
          <p:cNvPr id="4" name="Picture 8" descr="dema 5600">
            <a:extLst>
              <a:ext uri="{FF2B5EF4-FFF2-40B4-BE49-F238E27FC236}">
                <a16:creationId xmlns:a16="http://schemas.microsoft.com/office/drawing/2014/main" id="{331BCEFA-A288-4A32-98D6-92F91CF143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716511" y="3955487"/>
            <a:ext cx="2232025" cy="1800225"/>
          </a:xfrm>
          <a:prstGeom prst="rect">
            <a:avLst/>
          </a:prstGeom>
          <a:noFill/>
        </p:spPr>
      </p:pic>
      <p:pic>
        <p:nvPicPr>
          <p:cNvPr id="5" name="Picture 10" descr="8624_9">
            <a:extLst>
              <a:ext uri="{FF2B5EF4-FFF2-40B4-BE49-F238E27FC236}">
                <a16:creationId xmlns:a16="http://schemas.microsoft.com/office/drawing/2014/main" id="{26B9B7B5-DFA3-44C3-B9A5-184E6948FC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8796" y="1514241"/>
            <a:ext cx="2160587"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8604">
            <a:extLst>
              <a:ext uri="{FF2B5EF4-FFF2-40B4-BE49-F238E27FC236}">
                <a16:creationId xmlns:a16="http://schemas.microsoft.com/office/drawing/2014/main" id="{627CE049-583D-48C2-A9F6-D7BEA67C5F8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8796" y="4059659"/>
            <a:ext cx="2160587" cy="181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ikdörtgen 6">
            <a:extLst>
              <a:ext uri="{FF2B5EF4-FFF2-40B4-BE49-F238E27FC236}">
                <a16:creationId xmlns:a16="http://schemas.microsoft.com/office/drawing/2014/main" id="{6F6237C3-8CC5-4B80-A741-5187EE8CC9B0}"/>
              </a:ext>
            </a:extLst>
          </p:cNvPr>
          <p:cNvSpPr/>
          <p:nvPr/>
        </p:nvSpPr>
        <p:spPr>
          <a:xfrm>
            <a:off x="1453383" y="491406"/>
            <a:ext cx="2990306" cy="523220"/>
          </a:xfrm>
          <a:prstGeom prst="rect">
            <a:avLst/>
          </a:prstGeom>
        </p:spPr>
        <p:txBody>
          <a:bodyPr wrap="none">
            <a:spAutoFit/>
          </a:bodyPr>
          <a:lstStyle/>
          <a:p>
            <a:r>
              <a:rPr lang="tr-TR" sz="2800" b="1" u="sng" dirty="0">
                <a:solidFill>
                  <a:srgbClr val="FF0000"/>
                </a:solidFill>
                <a:latin typeface="Calibri" panose="020F0502020204030204" pitchFamily="34" charset="0"/>
              </a:rPr>
              <a:t>Koruyucu ayakkabı</a:t>
            </a:r>
            <a:endParaRPr lang="tr-TR" sz="2800" b="1" u="sng" dirty="0">
              <a:solidFill>
                <a:srgbClr val="FF0000"/>
              </a:solidFill>
            </a:endParaRPr>
          </a:p>
        </p:txBody>
      </p:sp>
    </p:spTree>
    <p:extLst>
      <p:ext uri="{BB962C8B-B14F-4D97-AF65-F5344CB8AC3E}">
        <p14:creationId xmlns:p14="http://schemas.microsoft.com/office/powerpoint/2010/main" val="11834261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99456" y="871202"/>
            <a:ext cx="8229600" cy="535860"/>
          </a:xfrm>
        </p:spPr>
        <p:txBody>
          <a:bodyPr>
            <a:normAutofit fontScale="90000"/>
          </a:bodyPr>
          <a:lstStyle/>
          <a:p>
            <a:r>
              <a:rPr lang="tr-TR" b="1" dirty="0" smtClean="0">
                <a:solidFill>
                  <a:srgbClr val="FF0000"/>
                </a:solidFill>
              </a:rPr>
              <a:t>Acil Durum Hazırlığı</a:t>
            </a:r>
            <a:endParaRPr lang="tr-TR" b="1" dirty="0">
              <a:solidFill>
                <a:srgbClr val="FF0000"/>
              </a:solidFill>
            </a:endParaRPr>
          </a:p>
        </p:txBody>
      </p:sp>
      <p:sp>
        <p:nvSpPr>
          <p:cNvPr id="3" name="İçerik Yer Tutucusu 2"/>
          <p:cNvSpPr>
            <a:spLocks noGrp="1"/>
          </p:cNvSpPr>
          <p:nvPr>
            <p:ph idx="1"/>
          </p:nvPr>
        </p:nvSpPr>
        <p:spPr>
          <a:xfrm>
            <a:off x="1199456" y="1736812"/>
            <a:ext cx="3960440" cy="576064"/>
          </a:xfrm>
        </p:spPr>
        <p:txBody>
          <a:bodyPr>
            <a:normAutofit/>
          </a:bodyPr>
          <a:lstStyle/>
          <a:p>
            <a:r>
              <a:rPr lang="tr-TR" b="1" dirty="0" smtClean="0"/>
              <a:t>Acil Tahliye</a:t>
            </a:r>
          </a:p>
          <a:p>
            <a:endParaRPr lang="tr-TR" dirty="0"/>
          </a:p>
          <a:p>
            <a:endParaRPr lang="tr-TR" dirty="0" smtClean="0"/>
          </a:p>
        </p:txBody>
      </p:sp>
      <p:sp>
        <p:nvSpPr>
          <p:cNvPr id="4" name="Metin kutusu 3"/>
          <p:cNvSpPr txBox="1"/>
          <p:nvPr/>
        </p:nvSpPr>
        <p:spPr>
          <a:xfrm>
            <a:off x="1199456" y="2445856"/>
            <a:ext cx="8424936" cy="1631216"/>
          </a:xfrm>
          <a:prstGeom prst="rect">
            <a:avLst/>
          </a:prstGeom>
          <a:noFill/>
        </p:spPr>
        <p:txBody>
          <a:bodyPr wrap="square" rtlCol="0">
            <a:spAutoFit/>
          </a:bodyPr>
          <a:lstStyle/>
          <a:p>
            <a:pPr marL="457200" indent="-457200">
              <a:buFont typeface="+mj-lt"/>
              <a:buAutoNum type="arabicParenR"/>
            </a:pPr>
            <a:r>
              <a:rPr lang="tr-TR" sz="2000" dirty="0"/>
              <a:t>Acil durumlarda (Büyük çaplı yangınlar, aşırı duman veya gaz, vb.) laboratuvarları kaçış yollarını kullanarak terk edin. </a:t>
            </a:r>
          </a:p>
          <a:p>
            <a:pPr marL="457200" indent="-457200">
              <a:buFont typeface="+mj-lt"/>
              <a:buAutoNum type="arabicParenR"/>
            </a:pPr>
            <a:endParaRPr lang="tr-TR" sz="2000" dirty="0"/>
          </a:p>
          <a:p>
            <a:pPr marL="457200" indent="-457200">
              <a:buFont typeface="+mj-lt"/>
              <a:buAutoNum type="arabicParenR"/>
            </a:pPr>
            <a:r>
              <a:rPr lang="tr-TR" sz="2000" dirty="0"/>
              <a:t>Laboratuvar sorumlusu ve diğer acil durum sorumlusu kurum ve kişiler ile iletişime geçin.</a:t>
            </a:r>
          </a:p>
        </p:txBody>
      </p:sp>
      <p:pic>
        <p:nvPicPr>
          <p:cNvPr id="2050" name="Picture 2" descr="C:\Users\Bilgisayarım\Desktop\indi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4112" y="4077072"/>
            <a:ext cx="4500356" cy="2166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6451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55440" y="908720"/>
            <a:ext cx="8229600" cy="504056"/>
          </a:xfrm>
        </p:spPr>
        <p:txBody>
          <a:bodyPr>
            <a:normAutofit fontScale="90000"/>
          </a:bodyPr>
          <a:lstStyle/>
          <a:p>
            <a:r>
              <a:rPr lang="tr-TR" b="1" dirty="0" smtClean="0">
                <a:solidFill>
                  <a:srgbClr val="FF0000"/>
                </a:solidFill>
              </a:rPr>
              <a:t>Acil Durum Hazırlığı</a:t>
            </a:r>
            <a:endParaRPr lang="tr-TR" b="1" dirty="0">
              <a:solidFill>
                <a:srgbClr val="FF0000"/>
              </a:solidFill>
            </a:endParaRPr>
          </a:p>
        </p:txBody>
      </p:sp>
      <p:sp>
        <p:nvSpPr>
          <p:cNvPr id="4" name="İçerik Yer Tutucusu 3"/>
          <p:cNvSpPr>
            <a:spLocks noGrp="1"/>
          </p:cNvSpPr>
          <p:nvPr>
            <p:ph idx="1"/>
          </p:nvPr>
        </p:nvSpPr>
        <p:spPr>
          <a:xfrm>
            <a:off x="1055440" y="1844824"/>
            <a:ext cx="7992888" cy="4644583"/>
          </a:xfrm>
        </p:spPr>
        <p:txBody>
          <a:bodyPr>
            <a:normAutofit/>
          </a:bodyPr>
          <a:lstStyle/>
          <a:p>
            <a:r>
              <a:rPr lang="tr-TR" b="1" dirty="0"/>
              <a:t>Yangın T</a:t>
            </a:r>
            <a:r>
              <a:rPr lang="tr-TR" b="1" dirty="0" smtClean="0"/>
              <a:t>üpü Çeşitleri;</a:t>
            </a:r>
          </a:p>
          <a:p>
            <a:endParaRPr lang="tr-TR" b="1" dirty="0" smtClean="0"/>
          </a:p>
          <a:p>
            <a:pPr lvl="1">
              <a:buFont typeface="Arial" panose="020B0604020202020204" pitchFamily="34" charset="0"/>
              <a:buChar char="•"/>
            </a:pPr>
            <a:r>
              <a:rPr lang="tr-TR" b="1" dirty="0" smtClean="0"/>
              <a:t>A Tipi</a:t>
            </a:r>
            <a:r>
              <a:rPr lang="tr-TR" dirty="0" smtClean="0"/>
              <a:t>: kağıt, kumaş, ahşap ve plastik yangınlarını söndürmek için kullanılır.</a:t>
            </a:r>
          </a:p>
          <a:p>
            <a:pPr lvl="1">
              <a:buFont typeface="Arial" panose="020B0604020202020204" pitchFamily="34" charset="0"/>
              <a:buChar char="•"/>
            </a:pPr>
            <a:endParaRPr lang="tr-TR" dirty="0" smtClean="0"/>
          </a:p>
          <a:p>
            <a:pPr lvl="1">
              <a:buFont typeface="Arial" panose="020B0604020202020204" pitchFamily="34" charset="0"/>
              <a:buChar char="•"/>
            </a:pPr>
            <a:r>
              <a:rPr lang="tr-TR" b="1" dirty="0" smtClean="0"/>
              <a:t>B Tipi</a:t>
            </a:r>
            <a:r>
              <a:rPr lang="tr-TR" dirty="0" smtClean="0"/>
              <a:t>: Gaz ve yağ </a:t>
            </a:r>
            <a:r>
              <a:rPr lang="tr-TR" dirty="0"/>
              <a:t>yangınlarını söndürmek için kullanılır.</a:t>
            </a:r>
          </a:p>
          <a:p>
            <a:pPr lvl="1">
              <a:buFont typeface="Arial" panose="020B0604020202020204" pitchFamily="34" charset="0"/>
              <a:buChar char="•"/>
            </a:pPr>
            <a:endParaRPr lang="tr-TR" dirty="0" smtClean="0"/>
          </a:p>
          <a:p>
            <a:pPr lvl="1">
              <a:buFont typeface="Arial" panose="020B0604020202020204" pitchFamily="34" charset="0"/>
              <a:buChar char="•"/>
            </a:pPr>
            <a:r>
              <a:rPr lang="tr-TR" b="1" dirty="0" smtClean="0"/>
              <a:t>C Tipi</a:t>
            </a:r>
            <a:r>
              <a:rPr lang="tr-TR" dirty="0" smtClean="0"/>
              <a:t>: Elektrik malzemeleri </a:t>
            </a:r>
            <a:r>
              <a:rPr lang="tr-TR" dirty="0"/>
              <a:t>yangınlarını söndürmek için kullanılır.</a:t>
            </a:r>
          </a:p>
          <a:p>
            <a:pPr lvl="1">
              <a:buFont typeface="Arial" panose="020B0604020202020204" pitchFamily="34" charset="0"/>
              <a:buChar char="•"/>
            </a:pPr>
            <a:endParaRPr lang="tr-TR" dirty="0" smtClean="0"/>
          </a:p>
          <a:p>
            <a:pPr lvl="1">
              <a:buFont typeface="Arial" panose="020B0604020202020204" pitchFamily="34" charset="0"/>
              <a:buChar char="•"/>
            </a:pPr>
            <a:r>
              <a:rPr lang="tr-TR" b="1" dirty="0" smtClean="0"/>
              <a:t>D Tipi</a:t>
            </a:r>
            <a:r>
              <a:rPr lang="tr-TR" dirty="0" smtClean="0"/>
              <a:t>: Metal(sodyum, potasyum, magnezyum </a:t>
            </a:r>
            <a:r>
              <a:rPr lang="tr-TR" dirty="0"/>
              <a:t>içerikli) yangınlarını söndürmek için kullanılır</a:t>
            </a:r>
            <a:r>
              <a:rPr lang="tr-TR" dirty="0" smtClean="0"/>
              <a:t>.</a:t>
            </a:r>
          </a:p>
          <a:p>
            <a:r>
              <a:rPr lang="tr-TR" b="1" dirty="0" smtClean="0"/>
              <a:t>Eğitim için aşağıdaki linkte verilen videoyu izleyin.</a:t>
            </a:r>
            <a:endParaRPr lang="tr-TR" dirty="0"/>
          </a:p>
          <a:p>
            <a:pPr marL="0" indent="0">
              <a:buNone/>
            </a:pPr>
            <a:r>
              <a:rPr lang="tr-TR" dirty="0" smtClean="0">
                <a:hlinkClick r:id="rId2"/>
              </a:rPr>
              <a:t>       https</a:t>
            </a:r>
            <a:r>
              <a:rPr lang="tr-TR" dirty="0">
                <a:hlinkClick r:id="rId2"/>
              </a:rPr>
              <a:t>://www.youtube.com/watch?v=n9YujuIEHnc</a:t>
            </a:r>
            <a:endParaRPr lang="tr-TR" dirty="0" smtClean="0"/>
          </a:p>
          <a:p>
            <a:endParaRPr lang="tr-TR" dirty="0"/>
          </a:p>
          <a:p>
            <a:endParaRPr lang="tr-TR" dirty="0"/>
          </a:p>
        </p:txBody>
      </p:sp>
      <p:pic>
        <p:nvPicPr>
          <p:cNvPr id="3075" name="Picture 3" descr="C:\Users\Bilgisayarım\Desktop\kuru-kimyevi-tozlu-yangin-tupleri-2k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1506" y="499001"/>
            <a:ext cx="1819275" cy="5314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766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60761" y="669673"/>
            <a:ext cx="8229600" cy="692696"/>
          </a:xfrm>
        </p:spPr>
        <p:txBody>
          <a:bodyPr>
            <a:normAutofit fontScale="90000"/>
          </a:bodyPr>
          <a:lstStyle/>
          <a:p>
            <a:r>
              <a:rPr lang="tr-TR" b="1" dirty="0" smtClean="0">
                <a:solidFill>
                  <a:srgbClr val="FF0000"/>
                </a:solidFill>
              </a:rPr>
              <a:t>Acil Durum Hazırlığı</a:t>
            </a:r>
            <a:endParaRPr lang="tr-TR" b="1" dirty="0">
              <a:solidFill>
                <a:srgbClr val="FF0000"/>
              </a:solidFill>
            </a:endParaRPr>
          </a:p>
        </p:txBody>
      </p:sp>
      <p:sp>
        <p:nvSpPr>
          <p:cNvPr id="4" name="İçerik Yer Tutucusu 3"/>
          <p:cNvSpPr>
            <a:spLocks noGrp="1"/>
          </p:cNvSpPr>
          <p:nvPr>
            <p:ph idx="1"/>
          </p:nvPr>
        </p:nvSpPr>
        <p:spPr>
          <a:xfrm>
            <a:off x="983432" y="2636912"/>
            <a:ext cx="8301608" cy="2088231"/>
          </a:xfrm>
        </p:spPr>
        <p:txBody>
          <a:bodyPr/>
          <a:lstStyle/>
          <a:p>
            <a:pPr marL="514350" indent="-514350">
              <a:buFont typeface="+mj-lt"/>
              <a:buAutoNum type="arabicParenR"/>
            </a:pPr>
            <a:r>
              <a:rPr lang="tr-TR" sz="2800" dirty="0"/>
              <a:t>Etkilenen alanı en az 15 dakika boyunca yıkayın.</a:t>
            </a:r>
          </a:p>
          <a:p>
            <a:pPr marL="514350" indent="-514350">
              <a:buFont typeface="+mj-lt"/>
              <a:buAutoNum type="arabicParenR"/>
            </a:pPr>
            <a:r>
              <a:rPr lang="tr-TR" sz="2800" dirty="0"/>
              <a:t>Kimyasal bulaşmış giysilerinizi çıkarın.</a:t>
            </a:r>
          </a:p>
          <a:p>
            <a:pPr marL="514350" indent="-514350">
              <a:buFont typeface="+mj-lt"/>
              <a:buAutoNum type="arabicParenR"/>
            </a:pPr>
            <a:r>
              <a:rPr lang="tr-TR" sz="2800" dirty="0"/>
              <a:t>Tıbbi yardım isteyin (112</a:t>
            </a:r>
            <a:r>
              <a:rPr lang="tr-TR" dirty="0" smtClean="0"/>
              <a:t>)</a:t>
            </a:r>
            <a:endParaRPr lang="tr-TR" dirty="0"/>
          </a:p>
        </p:txBody>
      </p:sp>
      <p:sp>
        <p:nvSpPr>
          <p:cNvPr id="3" name="Dikdörtgen 2"/>
          <p:cNvSpPr/>
          <p:nvPr/>
        </p:nvSpPr>
        <p:spPr>
          <a:xfrm>
            <a:off x="983432" y="1898333"/>
            <a:ext cx="6038384" cy="523220"/>
          </a:xfrm>
          <a:prstGeom prst="rect">
            <a:avLst/>
          </a:prstGeom>
        </p:spPr>
        <p:txBody>
          <a:bodyPr wrap="none">
            <a:spAutoFit/>
          </a:bodyPr>
          <a:lstStyle/>
          <a:p>
            <a:pPr marL="457200" indent="-457200">
              <a:buFont typeface="Wingdings" panose="05000000000000000000" pitchFamily="2" charset="2"/>
              <a:buChar char="§"/>
            </a:pPr>
            <a:r>
              <a:rPr lang="tr-TR" sz="2800" b="1" dirty="0"/>
              <a:t>Acil durum duşu ve göz yıkama duşu</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1664" y="4627167"/>
            <a:ext cx="2143125" cy="2143125"/>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0320" y="3573016"/>
            <a:ext cx="2544760" cy="3206398"/>
          </a:xfrm>
          <a:prstGeom prst="rect">
            <a:avLst/>
          </a:prstGeom>
        </p:spPr>
      </p:pic>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6491" y="2015992"/>
            <a:ext cx="2689305" cy="3751580"/>
          </a:xfrm>
          <a:prstGeom prst="rect">
            <a:avLst/>
          </a:prstGeom>
        </p:spPr>
      </p:pic>
    </p:spTree>
    <p:extLst>
      <p:ext uri="{BB962C8B-B14F-4D97-AF65-F5344CB8AC3E}">
        <p14:creationId xmlns:p14="http://schemas.microsoft.com/office/powerpoint/2010/main" val="947860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698E2F80-8DF1-436F-B396-A76B16CE7637}"/>
              </a:ext>
            </a:extLst>
          </p:cNvPr>
          <p:cNvSpPr/>
          <p:nvPr/>
        </p:nvSpPr>
        <p:spPr>
          <a:xfrm>
            <a:off x="707086" y="1761005"/>
            <a:ext cx="10997234" cy="4401205"/>
          </a:xfrm>
          <a:prstGeom prst="rect">
            <a:avLst/>
          </a:prstGeom>
        </p:spPr>
        <p:txBody>
          <a:bodyPr wrap="square">
            <a:spAutoFit/>
          </a:bodyPr>
          <a:lstStyle/>
          <a:p>
            <a:pPr algn="just"/>
            <a:r>
              <a:rPr lang="en-US" sz="2800" dirty="0" smtClean="0"/>
              <a:t>-</a:t>
            </a:r>
            <a:r>
              <a:rPr lang="tr-TR" sz="2800" dirty="0" smtClean="0"/>
              <a:t>Genel kaçış yolu</a:t>
            </a:r>
            <a:endParaRPr lang="en-US" sz="2800" dirty="0" smtClean="0"/>
          </a:p>
          <a:p>
            <a:pPr algn="just"/>
            <a:r>
              <a:rPr lang="en-US" sz="2800" dirty="0" smtClean="0"/>
              <a:t>-Alarm </a:t>
            </a:r>
            <a:r>
              <a:rPr lang="tr-TR" sz="2800" dirty="0" smtClean="0"/>
              <a:t>sistemi, </a:t>
            </a:r>
          </a:p>
          <a:p>
            <a:pPr algn="just"/>
            <a:r>
              <a:rPr lang="tr-TR" sz="2800" dirty="0" smtClean="0"/>
              <a:t>-Görevlilerin ve güvenliklerin odası ve iletişim bilgileri</a:t>
            </a:r>
            <a:endParaRPr lang="en-US" sz="2800" dirty="0" smtClean="0"/>
          </a:p>
          <a:p>
            <a:pPr algn="just"/>
            <a:r>
              <a:rPr lang="en-US" sz="2800" dirty="0" smtClean="0"/>
              <a:t>-</a:t>
            </a:r>
            <a:r>
              <a:rPr lang="en-US" sz="2800" dirty="0" err="1" smtClean="0"/>
              <a:t>Yangın</a:t>
            </a:r>
            <a:r>
              <a:rPr lang="en-US" sz="2800" dirty="0" smtClean="0"/>
              <a:t> </a:t>
            </a:r>
            <a:r>
              <a:rPr lang="en-US" sz="2800" dirty="0" err="1" smtClean="0"/>
              <a:t>söndürücüler</a:t>
            </a:r>
            <a:endParaRPr lang="en-US" sz="2800" dirty="0" smtClean="0"/>
          </a:p>
          <a:p>
            <a:pPr algn="just"/>
            <a:r>
              <a:rPr lang="en-US" sz="2800" dirty="0" smtClean="0"/>
              <a:t>-İlk </a:t>
            </a:r>
            <a:r>
              <a:rPr lang="en-US" sz="2800" dirty="0" err="1" smtClean="0"/>
              <a:t>yardım</a:t>
            </a:r>
            <a:r>
              <a:rPr lang="en-US" sz="2800" dirty="0" smtClean="0"/>
              <a:t> </a:t>
            </a:r>
            <a:r>
              <a:rPr lang="en-US" sz="2800" dirty="0" err="1" smtClean="0"/>
              <a:t>dolapları</a:t>
            </a:r>
            <a:r>
              <a:rPr lang="en-US" sz="2800" dirty="0" smtClean="0"/>
              <a:t>, </a:t>
            </a:r>
            <a:r>
              <a:rPr lang="en-US" sz="2800" dirty="0" err="1" smtClean="0"/>
              <a:t>gözleri</a:t>
            </a:r>
            <a:r>
              <a:rPr lang="en-US" sz="2800" dirty="0"/>
              <a:t> </a:t>
            </a:r>
            <a:r>
              <a:rPr lang="en-US" sz="2800" dirty="0" err="1" smtClean="0"/>
              <a:t>yıkamak</a:t>
            </a:r>
            <a:r>
              <a:rPr lang="en-US" sz="2800" dirty="0" smtClean="0"/>
              <a:t> </a:t>
            </a:r>
            <a:r>
              <a:rPr lang="en-US" sz="2800" dirty="0" err="1" smtClean="0"/>
              <a:t>için</a:t>
            </a:r>
            <a:r>
              <a:rPr lang="en-US" sz="2800" dirty="0" smtClean="0"/>
              <a:t> </a:t>
            </a:r>
            <a:r>
              <a:rPr lang="en-US" sz="2800" dirty="0" err="1" smtClean="0"/>
              <a:t>mevcut</a:t>
            </a:r>
            <a:r>
              <a:rPr lang="en-US" sz="2800" dirty="0" smtClean="0"/>
              <a:t> </a:t>
            </a:r>
            <a:r>
              <a:rPr lang="en-US" sz="2800" dirty="0" err="1" smtClean="0"/>
              <a:t>olanaklar</a:t>
            </a:r>
            <a:endParaRPr lang="en-US" sz="2800" dirty="0" smtClean="0"/>
          </a:p>
          <a:p>
            <a:pPr algn="just"/>
            <a:r>
              <a:rPr lang="en-US" sz="2800" dirty="0" smtClean="0"/>
              <a:t>-</a:t>
            </a:r>
            <a:r>
              <a:rPr lang="en-US" sz="2800" dirty="0" err="1" smtClean="0"/>
              <a:t>Elektrik</a:t>
            </a:r>
            <a:r>
              <a:rPr lang="en-US" sz="2800" dirty="0" smtClean="0"/>
              <a:t> </a:t>
            </a:r>
            <a:r>
              <a:rPr lang="en-US" sz="2800" dirty="0" err="1" smtClean="0"/>
              <a:t>panosunun</a:t>
            </a:r>
            <a:r>
              <a:rPr lang="en-US" sz="2800" dirty="0" smtClean="0"/>
              <a:t> </a:t>
            </a:r>
            <a:r>
              <a:rPr lang="en-US" sz="2800" dirty="0" err="1" smtClean="0"/>
              <a:t>yeri</a:t>
            </a:r>
            <a:endParaRPr lang="en-US" sz="2800" dirty="0" smtClean="0"/>
          </a:p>
          <a:p>
            <a:pPr algn="just"/>
            <a:r>
              <a:rPr lang="en-US" sz="2800" dirty="0" smtClean="0"/>
              <a:t>-</a:t>
            </a:r>
            <a:r>
              <a:rPr lang="en-US" sz="2800" dirty="0" err="1" smtClean="0"/>
              <a:t>Acil</a:t>
            </a:r>
            <a:r>
              <a:rPr lang="en-US" sz="2800" dirty="0" smtClean="0"/>
              <a:t> </a:t>
            </a:r>
            <a:r>
              <a:rPr lang="en-US" sz="2800" dirty="0" err="1" smtClean="0"/>
              <a:t>eylem</a:t>
            </a:r>
            <a:r>
              <a:rPr lang="en-US" sz="2800" dirty="0" smtClean="0"/>
              <a:t> </a:t>
            </a:r>
            <a:r>
              <a:rPr lang="en-US" sz="2800" dirty="0" err="1" smtClean="0"/>
              <a:t>planı</a:t>
            </a:r>
            <a:r>
              <a:rPr lang="en-US" sz="2800" dirty="0" smtClean="0"/>
              <a:t> </a:t>
            </a:r>
            <a:r>
              <a:rPr lang="en-US" sz="2800" dirty="0" err="1" smtClean="0"/>
              <a:t>hazırlanması</a:t>
            </a:r>
            <a:endParaRPr lang="en-US" sz="2800" dirty="0"/>
          </a:p>
          <a:p>
            <a:pPr marL="457200" indent="-457200" algn="just">
              <a:buFontTx/>
              <a:buChar char="-"/>
            </a:pPr>
            <a:endParaRPr lang="tr-TR" sz="2800" dirty="0" smtClean="0"/>
          </a:p>
          <a:p>
            <a:pPr marL="457200" indent="-457200" algn="just">
              <a:buFontTx/>
              <a:buChar char="-"/>
            </a:pPr>
            <a:endParaRPr lang="tr-TR" sz="2800" dirty="0" smtClean="0"/>
          </a:p>
          <a:p>
            <a:pPr algn="just"/>
            <a:endParaRPr lang="tr-TR" sz="2800" dirty="0">
              <a:solidFill>
                <a:srgbClr val="FF0000"/>
              </a:solidFill>
            </a:endParaRPr>
          </a:p>
        </p:txBody>
      </p:sp>
      <p:sp>
        <p:nvSpPr>
          <p:cNvPr id="4" name="Unvan 1"/>
          <p:cNvSpPr txBox="1">
            <a:spLocks/>
          </p:cNvSpPr>
          <p:nvPr/>
        </p:nvSpPr>
        <p:spPr>
          <a:xfrm>
            <a:off x="707086" y="338019"/>
            <a:ext cx="10515600" cy="9004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err="1" smtClean="0">
                <a:solidFill>
                  <a:srgbClr val="FF0000"/>
                </a:solidFill>
              </a:rPr>
              <a:t>İşe</a:t>
            </a:r>
            <a:r>
              <a:rPr lang="en-US" b="1" dirty="0" smtClean="0">
                <a:solidFill>
                  <a:srgbClr val="FF0000"/>
                </a:solidFill>
              </a:rPr>
              <a:t> </a:t>
            </a:r>
            <a:r>
              <a:rPr lang="en-US" b="1" dirty="0" err="1" smtClean="0">
                <a:solidFill>
                  <a:srgbClr val="FF0000"/>
                </a:solidFill>
              </a:rPr>
              <a:t>Başlamadan</a:t>
            </a:r>
            <a:r>
              <a:rPr lang="en-US" b="1" dirty="0" smtClean="0">
                <a:solidFill>
                  <a:srgbClr val="FF0000"/>
                </a:solidFill>
              </a:rPr>
              <a:t> </a:t>
            </a:r>
            <a:r>
              <a:rPr lang="en-US" b="1" dirty="0" err="1" smtClean="0">
                <a:solidFill>
                  <a:srgbClr val="FF0000"/>
                </a:solidFill>
              </a:rPr>
              <a:t>Önce</a:t>
            </a:r>
            <a:r>
              <a:rPr lang="en-US" b="1" dirty="0" smtClean="0">
                <a:solidFill>
                  <a:srgbClr val="FF0000"/>
                </a:solidFill>
              </a:rPr>
              <a:t> </a:t>
            </a:r>
            <a:r>
              <a:rPr lang="en-US" b="1" dirty="0" err="1" smtClean="0">
                <a:solidFill>
                  <a:srgbClr val="FF0000"/>
                </a:solidFill>
              </a:rPr>
              <a:t>Dikkat</a:t>
            </a:r>
            <a:r>
              <a:rPr lang="en-US" b="1" dirty="0" smtClean="0">
                <a:solidFill>
                  <a:srgbClr val="FF0000"/>
                </a:solidFill>
              </a:rPr>
              <a:t> !!!</a:t>
            </a:r>
            <a:endParaRPr lang="en-US" b="1" dirty="0">
              <a:solidFill>
                <a:srgbClr val="FF0000"/>
              </a:solidFill>
            </a:endParaRPr>
          </a:p>
        </p:txBody>
      </p:sp>
    </p:spTree>
    <p:extLst>
      <p:ext uri="{BB962C8B-B14F-4D97-AF65-F5344CB8AC3E}">
        <p14:creationId xmlns:p14="http://schemas.microsoft.com/office/powerpoint/2010/main" val="8007417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3752" y="1052736"/>
            <a:ext cx="7848600"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Başlık 1"/>
          <p:cNvSpPr>
            <a:spLocks noGrp="1"/>
          </p:cNvSpPr>
          <p:nvPr>
            <p:ph type="title"/>
          </p:nvPr>
        </p:nvSpPr>
        <p:spPr>
          <a:xfrm>
            <a:off x="1271464" y="908720"/>
            <a:ext cx="8229600" cy="692696"/>
          </a:xfrm>
        </p:spPr>
        <p:txBody>
          <a:bodyPr>
            <a:normAutofit fontScale="90000"/>
          </a:bodyPr>
          <a:lstStyle/>
          <a:p>
            <a:r>
              <a:rPr lang="tr-TR" b="1" dirty="0" smtClean="0">
                <a:solidFill>
                  <a:srgbClr val="FF0000"/>
                </a:solidFill>
              </a:rPr>
              <a:t>Acil Durum Hazırlığı</a:t>
            </a:r>
            <a:endParaRPr lang="tr-TR" b="1" dirty="0">
              <a:solidFill>
                <a:srgbClr val="FF0000"/>
              </a:solidFill>
            </a:endParaRPr>
          </a:p>
        </p:txBody>
      </p:sp>
    </p:spTree>
    <p:extLst>
      <p:ext uri="{BB962C8B-B14F-4D97-AF65-F5344CB8AC3E}">
        <p14:creationId xmlns:p14="http://schemas.microsoft.com/office/powerpoint/2010/main" val="7718314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55440" y="764704"/>
            <a:ext cx="8229600" cy="692696"/>
          </a:xfrm>
        </p:spPr>
        <p:txBody>
          <a:bodyPr>
            <a:normAutofit fontScale="90000"/>
          </a:bodyPr>
          <a:lstStyle/>
          <a:p>
            <a:r>
              <a:rPr lang="tr-TR" b="1" dirty="0" smtClean="0">
                <a:solidFill>
                  <a:srgbClr val="FF0000"/>
                </a:solidFill>
              </a:rPr>
              <a:t>Acil Durum Hazırlığı</a:t>
            </a:r>
            <a:endParaRPr lang="tr-TR" b="1" dirty="0">
              <a:solidFill>
                <a:srgbClr val="FF0000"/>
              </a:solidFill>
            </a:endParaRPr>
          </a:p>
        </p:txBody>
      </p:sp>
      <p:sp>
        <p:nvSpPr>
          <p:cNvPr id="4" name="İçerik Yer Tutucusu 3"/>
          <p:cNvSpPr>
            <a:spLocks noGrp="1"/>
          </p:cNvSpPr>
          <p:nvPr>
            <p:ph idx="1"/>
          </p:nvPr>
        </p:nvSpPr>
        <p:spPr>
          <a:xfrm>
            <a:off x="911424" y="1772816"/>
            <a:ext cx="8784976" cy="2664296"/>
          </a:xfrm>
        </p:spPr>
        <p:txBody>
          <a:bodyPr>
            <a:normAutofit/>
          </a:bodyPr>
          <a:lstStyle/>
          <a:p>
            <a:pPr marL="0" indent="0">
              <a:buNone/>
            </a:pPr>
            <a:r>
              <a:rPr lang="tr-TR" b="1" dirty="0" smtClean="0"/>
              <a:t>Yangın Kaynakları</a:t>
            </a:r>
          </a:p>
          <a:p>
            <a:pPr marL="0" indent="0">
              <a:buNone/>
            </a:pPr>
            <a:endParaRPr lang="tr-TR" b="1" dirty="0"/>
          </a:p>
          <a:p>
            <a:r>
              <a:rPr lang="tr-TR" dirty="0" smtClean="0"/>
              <a:t>Elektrik sorunları</a:t>
            </a:r>
          </a:p>
          <a:p>
            <a:pPr lvl="1"/>
            <a:r>
              <a:rPr lang="tr-TR" dirty="0" smtClean="0"/>
              <a:t>Aşırı yüklü prizler</a:t>
            </a:r>
          </a:p>
          <a:p>
            <a:pPr lvl="1"/>
            <a:r>
              <a:rPr lang="tr-TR" dirty="0" smtClean="0"/>
              <a:t>Regülatör ve </a:t>
            </a:r>
            <a:r>
              <a:rPr lang="tr-TR" dirty="0"/>
              <a:t>güç </a:t>
            </a:r>
            <a:r>
              <a:rPr lang="tr-TR" dirty="0" smtClean="0"/>
              <a:t>kaynaklarının yanlış kullanımı</a:t>
            </a:r>
          </a:p>
        </p:txBody>
      </p:sp>
      <p:pic>
        <p:nvPicPr>
          <p:cNvPr id="4098" name="Picture 2" descr="C:\Users\Bilgisayarım\Desktop\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7808" y="3658170"/>
            <a:ext cx="7416824" cy="3179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8877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40505" y="906785"/>
            <a:ext cx="8229600" cy="692696"/>
          </a:xfrm>
        </p:spPr>
        <p:txBody>
          <a:bodyPr>
            <a:normAutofit fontScale="90000"/>
          </a:bodyPr>
          <a:lstStyle/>
          <a:p>
            <a:r>
              <a:rPr lang="tr-TR" b="1" dirty="0" smtClean="0">
                <a:solidFill>
                  <a:srgbClr val="FF0000"/>
                </a:solidFill>
              </a:rPr>
              <a:t>Acil Durum Hazırlığı</a:t>
            </a:r>
            <a:endParaRPr lang="tr-TR" b="1" dirty="0">
              <a:solidFill>
                <a:srgbClr val="FF0000"/>
              </a:solidFill>
            </a:endParaRPr>
          </a:p>
        </p:txBody>
      </p:sp>
      <p:sp>
        <p:nvSpPr>
          <p:cNvPr id="4" name="İçerik Yer Tutucusu 3"/>
          <p:cNvSpPr>
            <a:spLocks noGrp="1"/>
          </p:cNvSpPr>
          <p:nvPr>
            <p:ph idx="1"/>
          </p:nvPr>
        </p:nvSpPr>
        <p:spPr>
          <a:xfrm>
            <a:off x="1127448" y="1772816"/>
            <a:ext cx="8784976" cy="4525963"/>
          </a:xfrm>
        </p:spPr>
        <p:txBody>
          <a:bodyPr>
            <a:normAutofit/>
          </a:bodyPr>
          <a:lstStyle/>
          <a:p>
            <a:pPr marL="0" indent="0">
              <a:buNone/>
            </a:pPr>
            <a:r>
              <a:rPr lang="tr-TR" b="1" dirty="0" smtClean="0"/>
              <a:t>Patlama</a:t>
            </a:r>
          </a:p>
          <a:p>
            <a:pPr marL="0" indent="0">
              <a:buNone/>
            </a:pPr>
            <a:endParaRPr lang="tr-TR" b="1" dirty="0"/>
          </a:p>
          <a:p>
            <a:pPr marL="0" indent="0">
              <a:buNone/>
            </a:pPr>
            <a:r>
              <a:rPr lang="tr-TR" sz="2800" dirty="0"/>
              <a:t>Kimyasal reaksiyon: doğru deneysel metot kullanılmamış</a:t>
            </a:r>
          </a:p>
          <a:p>
            <a:pPr marL="0" indent="0">
              <a:buNone/>
            </a:pPr>
            <a:endParaRPr lang="tr-TR" b="1" dirty="0"/>
          </a:p>
        </p:txBody>
      </p:sp>
      <p:pic>
        <p:nvPicPr>
          <p:cNvPr id="6146" name="Picture 2" descr="C:\Users\Bilgisayarım\Desktop\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6160" y="3212976"/>
            <a:ext cx="4345517" cy="3259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9811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27448" y="801052"/>
            <a:ext cx="8229600" cy="692696"/>
          </a:xfrm>
        </p:spPr>
        <p:txBody>
          <a:bodyPr>
            <a:normAutofit fontScale="90000"/>
          </a:bodyPr>
          <a:lstStyle/>
          <a:p>
            <a:r>
              <a:rPr lang="tr-TR" b="1" dirty="0" smtClean="0">
                <a:solidFill>
                  <a:srgbClr val="FF0000"/>
                </a:solidFill>
              </a:rPr>
              <a:t>Acil Durum Hazırlığı</a:t>
            </a:r>
            <a:endParaRPr lang="tr-TR" b="1" dirty="0">
              <a:solidFill>
                <a:srgbClr val="FF0000"/>
              </a:solidFill>
            </a:endParaRPr>
          </a:p>
        </p:txBody>
      </p:sp>
      <p:sp>
        <p:nvSpPr>
          <p:cNvPr id="4" name="İçerik Yer Tutucusu 3"/>
          <p:cNvSpPr>
            <a:spLocks noGrp="1"/>
          </p:cNvSpPr>
          <p:nvPr>
            <p:ph idx="1"/>
          </p:nvPr>
        </p:nvSpPr>
        <p:spPr>
          <a:xfrm>
            <a:off x="1271464" y="1922808"/>
            <a:ext cx="8779323" cy="4525963"/>
          </a:xfrm>
        </p:spPr>
        <p:txBody>
          <a:bodyPr>
            <a:normAutofit/>
          </a:bodyPr>
          <a:lstStyle/>
          <a:p>
            <a:pPr marL="0" indent="0">
              <a:buNone/>
            </a:pPr>
            <a:r>
              <a:rPr lang="tr-TR" b="1" dirty="0" smtClean="0"/>
              <a:t>Patlama</a:t>
            </a:r>
          </a:p>
          <a:p>
            <a:pPr marL="0" indent="0">
              <a:buNone/>
            </a:pPr>
            <a:r>
              <a:rPr lang="tr-TR" sz="2800" dirty="0"/>
              <a:t>Kimyasal reaksiyon: Su ile tepkime veren kimyasal kullanılmış</a:t>
            </a:r>
          </a:p>
          <a:p>
            <a:pPr marL="0" indent="0">
              <a:buNone/>
            </a:pPr>
            <a:endParaRPr lang="tr-TR" b="1" dirty="0"/>
          </a:p>
        </p:txBody>
      </p:sp>
      <p:pic>
        <p:nvPicPr>
          <p:cNvPr id="7170" name="Picture 2" descr="C:\Users\Bilgisayarım\Desktop\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8088" y="2780928"/>
            <a:ext cx="4818883"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4662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27448" y="764704"/>
            <a:ext cx="8229600" cy="692696"/>
          </a:xfrm>
        </p:spPr>
        <p:txBody>
          <a:bodyPr>
            <a:normAutofit fontScale="90000"/>
          </a:bodyPr>
          <a:lstStyle/>
          <a:p>
            <a:r>
              <a:rPr lang="tr-TR" b="1" dirty="0" smtClean="0">
                <a:solidFill>
                  <a:srgbClr val="FF0000"/>
                </a:solidFill>
              </a:rPr>
              <a:t>Acil Durum Hazırlığı</a:t>
            </a:r>
            <a:endParaRPr lang="tr-TR" b="1" dirty="0">
              <a:solidFill>
                <a:srgbClr val="FF0000"/>
              </a:solidFill>
            </a:endParaRPr>
          </a:p>
        </p:txBody>
      </p:sp>
      <p:sp>
        <p:nvSpPr>
          <p:cNvPr id="4" name="İçerik Yer Tutucusu 3"/>
          <p:cNvSpPr>
            <a:spLocks noGrp="1"/>
          </p:cNvSpPr>
          <p:nvPr>
            <p:ph idx="1"/>
          </p:nvPr>
        </p:nvSpPr>
        <p:spPr>
          <a:xfrm>
            <a:off x="1436168" y="1844824"/>
            <a:ext cx="8784976" cy="4525963"/>
          </a:xfrm>
        </p:spPr>
        <p:txBody>
          <a:bodyPr>
            <a:normAutofit/>
          </a:bodyPr>
          <a:lstStyle/>
          <a:p>
            <a:pPr marL="0" indent="0">
              <a:buNone/>
            </a:pPr>
            <a:r>
              <a:rPr lang="tr-TR" b="1" dirty="0" smtClean="0"/>
              <a:t>Patlama</a:t>
            </a:r>
          </a:p>
          <a:p>
            <a:pPr marL="0" indent="0">
              <a:buNone/>
            </a:pPr>
            <a:endParaRPr lang="tr-TR" b="1" dirty="0"/>
          </a:p>
          <a:p>
            <a:pPr marL="0" indent="0">
              <a:buNone/>
            </a:pPr>
            <a:r>
              <a:rPr lang="tr-TR" dirty="0" smtClean="0"/>
              <a:t>Kimyasal reaksiyon: Uyumsuz atıkların bir arada depolanması</a:t>
            </a:r>
          </a:p>
          <a:p>
            <a:pPr marL="0" indent="0">
              <a:buNone/>
            </a:pPr>
            <a:endParaRPr lang="tr-TR" b="1" dirty="0"/>
          </a:p>
        </p:txBody>
      </p:sp>
      <p:pic>
        <p:nvPicPr>
          <p:cNvPr id="8194" name="Picture 2" descr="C:\Users\Bilgisayarım\Desktop\1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3752" y="3061188"/>
            <a:ext cx="7762949" cy="3492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188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https://prosafety.com.tr/wp-content/uploads/2018/02/laboratuvarlarda-is-sagligi-ve-guvenligi.jp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00921" y="2220710"/>
            <a:ext cx="5950523" cy="165272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em.kocaeli.edu.tr/Galeri/Pictures-92d6fbf3d1cc4ed8ab3050fbae44af7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917" y="1335658"/>
            <a:ext cx="2137407" cy="2433785"/>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ctrTitle"/>
          </p:nvPr>
        </p:nvSpPr>
        <p:spPr>
          <a:xfrm>
            <a:off x="817033" y="4282668"/>
            <a:ext cx="10367605" cy="1746659"/>
          </a:xfrm>
        </p:spPr>
        <p:txBody>
          <a:bodyPr>
            <a:noAutofit/>
          </a:bodyPr>
          <a:lstStyle/>
          <a:p>
            <a:pPr algn="ctr"/>
            <a:r>
              <a:rPr lang="tr-TR" sz="5400" b="1" dirty="0" smtClean="0">
                <a:solidFill>
                  <a:srgbClr val="FF0000"/>
                </a:solidFill>
              </a:rPr>
              <a:t>Maden Mühendisliği Bölümü</a:t>
            </a:r>
            <a:br>
              <a:rPr lang="tr-TR" sz="5400" b="1" dirty="0" smtClean="0">
                <a:solidFill>
                  <a:srgbClr val="FF0000"/>
                </a:solidFill>
              </a:rPr>
            </a:br>
            <a:r>
              <a:rPr lang="tr-TR" sz="5400" b="1" dirty="0" smtClean="0">
                <a:solidFill>
                  <a:srgbClr val="FF0000"/>
                </a:solidFill>
              </a:rPr>
              <a:t>Laboratuvar İSG Eğitimi</a:t>
            </a:r>
            <a:endParaRPr lang="tr-TR" sz="5400" b="1" dirty="0">
              <a:solidFill>
                <a:srgbClr val="FF0000"/>
              </a:solidFill>
            </a:endParaRPr>
          </a:p>
        </p:txBody>
      </p:sp>
      <p:sp>
        <p:nvSpPr>
          <p:cNvPr id="3" name="Altbilgi Yer Tutucusu 2"/>
          <p:cNvSpPr>
            <a:spLocks noGrp="1"/>
          </p:cNvSpPr>
          <p:nvPr>
            <p:ph type="ftr" sz="quarter" idx="11"/>
          </p:nvPr>
        </p:nvSpPr>
        <p:spPr>
          <a:xfrm>
            <a:off x="3943435" y="6401342"/>
            <a:ext cx="4114800" cy="365125"/>
          </a:xfrm>
        </p:spPr>
        <p:txBody>
          <a:bodyPr/>
          <a:lstStyle/>
          <a:p>
            <a:r>
              <a:rPr lang="tr-TR" sz="1800" b="1" dirty="0" smtClean="0">
                <a:solidFill>
                  <a:srgbClr val="FFFF00"/>
                </a:solidFill>
              </a:rPr>
              <a:t>AKÜ Maden Müh. Böl. </a:t>
            </a:r>
            <a:r>
              <a:rPr lang="tr-TR" sz="1800" b="1" dirty="0" err="1" smtClean="0">
                <a:solidFill>
                  <a:srgbClr val="FFFF00"/>
                </a:solidFill>
              </a:rPr>
              <a:t>iSG</a:t>
            </a:r>
            <a:r>
              <a:rPr lang="tr-TR" sz="1800" b="1" dirty="0" smtClean="0">
                <a:solidFill>
                  <a:srgbClr val="FFFF00"/>
                </a:solidFill>
              </a:rPr>
              <a:t> Komisyonu</a:t>
            </a:r>
            <a:endParaRPr lang="tr-TR" sz="1800" b="1" dirty="0">
              <a:solidFill>
                <a:srgbClr val="FFFF00"/>
              </a:solidFill>
            </a:endParaRPr>
          </a:p>
        </p:txBody>
      </p:sp>
      <p:sp>
        <p:nvSpPr>
          <p:cNvPr id="4" name="AutoShape 2" descr="laboratuvarlarda iÅ saÄlÄ±ÄÄ± ve gÃ¼venliÄi ile ilgili gÃ¶rsel sonucu"/>
          <p:cNvSpPr>
            <a:spLocks noChangeAspect="1" noChangeArrowheads="1"/>
          </p:cNvSpPr>
          <p:nvPr/>
        </p:nvSpPr>
        <p:spPr bwMode="auto">
          <a:xfrm>
            <a:off x="207433" y="-144463"/>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laboratuvarlarda iÅ saÄlÄ±ÄÄ± ve gÃ¼venliÄi ile ilgili gÃ¶rsel sonucu"/>
          <p:cNvSpPr>
            <a:spLocks noChangeAspect="1" noChangeArrowheads="1"/>
          </p:cNvSpPr>
          <p:nvPr/>
        </p:nvSpPr>
        <p:spPr bwMode="auto">
          <a:xfrm>
            <a:off x="410633" y="7938"/>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26" name="Picture 2" descr="C:\Users\a\Desktop\Maden Amble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6182" y="312739"/>
            <a:ext cx="1826112" cy="13947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kü-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81436" y="312739"/>
            <a:ext cx="1394746" cy="1394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27119" y="1431573"/>
            <a:ext cx="2142714" cy="2441860"/>
          </a:xfrm>
          <a:prstGeom prst="rect">
            <a:avLst/>
          </a:prstGeom>
        </p:spPr>
      </p:pic>
    </p:spTree>
    <p:extLst>
      <p:ext uri="{BB962C8B-B14F-4D97-AF65-F5344CB8AC3E}">
        <p14:creationId xmlns:p14="http://schemas.microsoft.com/office/powerpoint/2010/main" val="6330212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03E542AC-C40B-42E8-BA30-6C59755919C5}"/>
              </a:ext>
            </a:extLst>
          </p:cNvPr>
          <p:cNvSpPr/>
          <p:nvPr/>
        </p:nvSpPr>
        <p:spPr>
          <a:xfrm>
            <a:off x="347241" y="615741"/>
            <a:ext cx="7060557" cy="4832092"/>
          </a:xfrm>
          <a:prstGeom prst="rect">
            <a:avLst/>
          </a:prstGeom>
        </p:spPr>
        <p:txBody>
          <a:bodyPr wrap="square">
            <a:spAutoFit/>
          </a:bodyPr>
          <a:lstStyle/>
          <a:p>
            <a:pPr marL="342900" indent="-342900">
              <a:buAutoNum type="arabicPeriod"/>
            </a:pPr>
            <a:r>
              <a:rPr lang="tr-TR" sz="2800" b="1" dirty="0">
                <a:solidFill>
                  <a:srgbClr val="FF0000"/>
                </a:solidFill>
              </a:rPr>
              <a:t>LABORATUVARDA KİŞİSEL HAZIRLIKLAR </a:t>
            </a:r>
          </a:p>
          <a:p>
            <a:r>
              <a:rPr lang="tr-TR" sz="2800" dirty="0">
                <a:solidFill>
                  <a:srgbClr val="FF0000"/>
                </a:solidFill>
              </a:rPr>
              <a:t>Laboratuvar çalışmalarında uyulması gereken genel çalışma kuralları şunlardır:</a:t>
            </a:r>
          </a:p>
          <a:p>
            <a:pPr marL="457200" indent="-457200" algn="just">
              <a:buFont typeface="Arial" panose="020B0604020202020204" pitchFamily="34" charset="0"/>
              <a:buChar char="•"/>
            </a:pPr>
            <a:r>
              <a:rPr lang="tr-TR" sz="2800" dirty="0"/>
              <a:t>Laboratuvara </a:t>
            </a:r>
            <a:r>
              <a:rPr lang="tr-TR" sz="2800" u="sng" dirty="0"/>
              <a:t>çanta, ceket, kaban, palto</a:t>
            </a:r>
            <a:r>
              <a:rPr lang="tr-TR" sz="2800" dirty="0"/>
              <a:t>, vb. getirilmemeli, bu gibi malzemeler </a:t>
            </a:r>
            <a:r>
              <a:rPr lang="tr-TR" sz="2800" u="sng" dirty="0"/>
              <a:t>laboratuvarın dışında muhafaza edilmelidir</a:t>
            </a:r>
            <a:r>
              <a:rPr lang="tr-TR" sz="2800" dirty="0"/>
              <a:t>.</a:t>
            </a:r>
          </a:p>
          <a:p>
            <a:pPr marL="457200" indent="-457200" algn="just">
              <a:buFont typeface="Arial" panose="020B0604020202020204" pitchFamily="34" charset="0"/>
              <a:buChar char="•"/>
            </a:pPr>
            <a:r>
              <a:rPr lang="tr-TR" sz="2800" dirty="0"/>
              <a:t>Laboratuvarda kesinlikle </a:t>
            </a:r>
            <a:r>
              <a:rPr lang="tr-TR" sz="2800" u="sng" dirty="0"/>
              <a:t>laboratuvar önlüğü </a:t>
            </a:r>
            <a:r>
              <a:rPr lang="tr-TR" sz="2800" dirty="0"/>
              <a:t>ile çalışılmalı, eğer gerekiyorsa </a:t>
            </a:r>
            <a:r>
              <a:rPr lang="tr-TR" sz="2800" u="sng" dirty="0"/>
              <a:t>diğer koruyucu malzemeler </a:t>
            </a:r>
            <a:r>
              <a:rPr lang="tr-TR" sz="2800" dirty="0"/>
              <a:t>de kullanılmalıdır.</a:t>
            </a:r>
          </a:p>
          <a:p>
            <a:pPr marL="457200" indent="-457200" algn="just">
              <a:buFont typeface="Arial" panose="020B0604020202020204" pitchFamily="34" charset="0"/>
              <a:buChar char="•"/>
            </a:pPr>
            <a:r>
              <a:rPr lang="tr-TR" sz="2800" dirty="0"/>
              <a:t>Laboratuvarda </a:t>
            </a:r>
            <a:r>
              <a:rPr lang="tr-TR" sz="2800" u="sng" dirty="0"/>
              <a:t>sallantılı küpe, bilezik, bileklik </a:t>
            </a:r>
            <a:r>
              <a:rPr lang="tr-TR" sz="2800" dirty="0"/>
              <a:t>vb. takılmamalı, </a:t>
            </a:r>
            <a:r>
              <a:rPr lang="tr-TR" sz="2800" u="sng" dirty="0"/>
              <a:t>uzun saçlar </a:t>
            </a:r>
            <a:r>
              <a:rPr lang="tr-TR" sz="2800" u="sng" dirty="0" smtClean="0"/>
              <a:t>topla</a:t>
            </a:r>
            <a:r>
              <a:rPr lang="en-US" sz="2800" u="sng" dirty="0" smtClean="0"/>
              <a:t>n</a:t>
            </a:r>
            <a:r>
              <a:rPr lang="tr-TR" sz="2800" u="sng" dirty="0" smtClean="0"/>
              <a:t>malıdır</a:t>
            </a:r>
            <a:r>
              <a:rPr lang="tr-TR" sz="2800" dirty="0" smtClean="0"/>
              <a:t>.</a:t>
            </a:r>
            <a:endParaRPr lang="tr-TR" sz="2800" dirty="0"/>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6630" y="213890"/>
            <a:ext cx="2586556" cy="3233195"/>
          </a:xfrm>
          <a:prstGeom prst="rect">
            <a:avLst/>
          </a:prstGeom>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1385" y="3447085"/>
            <a:ext cx="2857500" cy="2857500"/>
          </a:xfrm>
          <a:prstGeom prst="rect">
            <a:avLst/>
          </a:prstGeom>
        </p:spPr>
      </p:pic>
    </p:spTree>
    <p:extLst>
      <p:ext uri="{BB962C8B-B14F-4D97-AF65-F5344CB8AC3E}">
        <p14:creationId xmlns:p14="http://schemas.microsoft.com/office/powerpoint/2010/main" val="1657754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03E542AC-C40B-42E8-BA30-6C59755919C5}"/>
              </a:ext>
            </a:extLst>
          </p:cNvPr>
          <p:cNvSpPr/>
          <p:nvPr/>
        </p:nvSpPr>
        <p:spPr>
          <a:xfrm>
            <a:off x="531536" y="3810354"/>
            <a:ext cx="6066034" cy="2246769"/>
          </a:xfrm>
          <a:prstGeom prst="rect">
            <a:avLst/>
          </a:prstGeom>
        </p:spPr>
        <p:txBody>
          <a:bodyPr wrap="square">
            <a:spAutoFit/>
          </a:bodyPr>
          <a:lstStyle/>
          <a:p>
            <a:pPr marL="457200" indent="-457200" algn="just">
              <a:buFont typeface="Arial" panose="020B0604020202020204" pitchFamily="34" charset="0"/>
              <a:buChar char="•"/>
            </a:pPr>
            <a:r>
              <a:rPr lang="tr-TR" sz="2800" dirty="0" smtClean="0"/>
              <a:t>Laboratuvarda </a:t>
            </a:r>
            <a:r>
              <a:rPr lang="tr-TR" sz="2800" dirty="0"/>
              <a:t>herhangi bir şey yenilip içilmemelidir.</a:t>
            </a:r>
          </a:p>
          <a:p>
            <a:pPr marL="457200" indent="-457200" algn="just">
              <a:buFont typeface="Arial" panose="020B0604020202020204" pitchFamily="34" charset="0"/>
              <a:buChar char="•"/>
            </a:pPr>
            <a:r>
              <a:rPr lang="tr-TR" sz="2800" dirty="0"/>
              <a:t>Laboratuvardaki çalışmalara başlamadan önce </a:t>
            </a:r>
            <a:r>
              <a:rPr lang="tr-TR" sz="2800" u="sng" dirty="0"/>
              <a:t>ilgili </a:t>
            </a:r>
            <a:r>
              <a:rPr lang="tr-TR" sz="2800" u="sng" dirty="0" smtClean="0"/>
              <a:t>dokümanlar </a:t>
            </a:r>
            <a:r>
              <a:rPr lang="tr-TR" sz="2800" u="sng" dirty="0"/>
              <a:t>okunmalıdır.</a:t>
            </a:r>
          </a:p>
        </p:txBody>
      </p:sp>
      <p:pic>
        <p:nvPicPr>
          <p:cNvPr id="2050" name="Picture 2" descr="terlik giyilmemeli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535" y="331920"/>
            <a:ext cx="3478876" cy="2391728"/>
          </a:xfrm>
          <a:prstGeom prst="rect">
            <a:avLst/>
          </a:prstGeom>
          <a:noFill/>
          <a:extLst>
            <a:ext uri="{909E8E84-426E-40DD-AFC4-6F175D3DCCD1}">
              <a14:hiddenFill xmlns:a14="http://schemas.microsoft.com/office/drawing/2010/main">
                <a:solidFill>
                  <a:srgbClr val="FFFFFF"/>
                </a:solidFill>
              </a14:hiddenFill>
            </a:ext>
          </a:extLst>
        </p:spPr>
      </p:pic>
      <p:cxnSp>
        <p:nvCxnSpPr>
          <p:cNvPr id="4" name="Düz Bağlayıcı 3"/>
          <p:cNvCxnSpPr/>
          <p:nvPr/>
        </p:nvCxnSpPr>
        <p:spPr>
          <a:xfrm flipH="1">
            <a:off x="980846" y="188792"/>
            <a:ext cx="3102015" cy="253485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Düz Bağlayıcı 5"/>
          <p:cNvCxnSpPr/>
          <p:nvPr/>
        </p:nvCxnSpPr>
        <p:spPr>
          <a:xfrm>
            <a:off x="1085941" y="331920"/>
            <a:ext cx="3130735" cy="239172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Metin kutusu 7"/>
          <p:cNvSpPr txBox="1"/>
          <p:nvPr/>
        </p:nvSpPr>
        <p:spPr>
          <a:xfrm>
            <a:off x="4838217" y="763722"/>
            <a:ext cx="6810857" cy="1384995"/>
          </a:xfrm>
          <a:prstGeom prst="rect">
            <a:avLst/>
          </a:prstGeom>
          <a:noFill/>
        </p:spPr>
        <p:txBody>
          <a:bodyPr wrap="square" rtlCol="0">
            <a:spAutoFit/>
          </a:bodyPr>
          <a:lstStyle/>
          <a:p>
            <a:pPr algn="just"/>
            <a:r>
              <a:rPr lang="tr-TR" sz="2800" dirty="0"/>
              <a:t>Laboratuvarlarda kesinlikle </a:t>
            </a:r>
            <a:r>
              <a:rPr lang="tr-TR" sz="2800" u="sng" dirty="0"/>
              <a:t>terlik, sandalet ve burnu açık ayakkabılar giyilmemelidir.</a:t>
            </a:r>
          </a:p>
          <a:p>
            <a:pPr algn="just"/>
            <a:endParaRPr lang="en-US" sz="2800" dirty="0"/>
          </a:p>
        </p:txBody>
      </p:sp>
      <p:pic>
        <p:nvPicPr>
          <p:cNvPr id="2056" name="Picture 8" descr="yemek yiyen öğrenci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7787" y="2866247"/>
            <a:ext cx="4848225" cy="3190876"/>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Düz Bağlayıcı 12"/>
          <p:cNvCxnSpPr/>
          <p:nvPr/>
        </p:nvCxnSpPr>
        <p:spPr>
          <a:xfrm flipH="1">
            <a:off x="6898511" y="2866247"/>
            <a:ext cx="5058138" cy="329148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Düz Bağlayıcı 13"/>
          <p:cNvCxnSpPr/>
          <p:nvPr/>
        </p:nvCxnSpPr>
        <p:spPr>
          <a:xfrm>
            <a:off x="6910086" y="2866247"/>
            <a:ext cx="5034987" cy="319087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22298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470FE2F4-D939-4564-B125-BE18F8735449}"/>
              </a:ext>
            </a:extLst>
          </p:cNvPr>
          <p:cNvSpPr/>
          <p:nvPr/>
        </p:nvSpPr>
        <p:spPr>
          <a:xfrm>
            <a:off x="488270" y="208055"/>
            <a:ext cx="10404629" cy="6124754"/>
          </a:xfrm>
          <a:prstGeom prst="rect">
            <a:avLst/>
          </a:prstGeom>
        </p:spPr>
        <p:txBody>
          <a:bodyPr wrap="square">
            <a:spAutoFit/>
          </a:bodyPr>
          <a:lstStyle/>
          <a:p>
            <a:pPr marL="457200" indent="-457200" algn="just">
              <a:buFont typeface="Arial" panose="020B0604020202020204" pitchFamily="34" charset="0"/>
              <a:buChar char="•"/>
            </a:pPr>
            <a:r>
              <a:rPr lang="tr-TR" sz="2800" dirty="0"/>
              <a:t>Laboratuvar çalışmalarına başlamadan önce kullanılacak araç gereç ve kimyasalların listesi yapılmalı ve eksik olanların temini sağlanmalıdır.</a:t>
            </a:r>
          </a:p>
          <a:p>
            <a:pPr marL="457200" indent="-457200" algn="just">
              <a:buFont typeface="Arial" panose="020B0604020202020204" pitchFamily="34" charset="0"/>
              <a:buChar char="•"/>
            </a:pPr>
            <a:r>
              <a:rPr lang="tr-TR" sz="2800" dirty="0"/>
              <a:t>Deney ve analizler mutlaka metotta belirtilen işlem basamaklarına göre yapılmalı </a:t>
            </a:r>
            <a:r>
              <a:rPr lang="tr-TR" sz="2800" b="1" u="sng" dirty="0"/>
              <a:t>rastgele herhangi bir iş ve işlem yapılmamalıdır</a:t>
            </a:r>
            <a:r>
              <a:rPr lang="tr-TR" sz="2800" b="1" dirty="0"/>
              <a:t>.</a:t>
            </a:r>
          </a:p>
          <a:p>
            <a:pPr marL="457200" indent="-457200" algn="just">
              <a:buFont typeface="Arial" panose="020B0604020202020204" pitchFamily="34" charset="0"/>
              <a:buChar char="•"/>
            </a:pPr>
            <a:r>
              <a:rPr lang="tr-TR" sz="2800" dirty="0"/>
              <a:t>Çalışmalar esnasında “</a:t>
            </a:r>
            <a:r>
              <a:rPr lang="tr-TR" sz="2800" u="sng" dirty="0"/>
              <a:t>laboratuvarda güvenli çalışma kurallarına</a:t>
            </a:r>
            <a:r>
              <a:rPr lang="tr-TR" sz="2800" dirty="0"/>
              <a:t>” ve “</a:t>
            </a:r>
            <a:r>
              <a:rPr lang="tr-TR" sz="2800" u="sng" dirty="0"/>
              <a:t>kimyasallarla güvenli çalışma kurallarına</a:t>
            </a:r>
            <a:r>
              <a:rPr lang="tr-TR" sz="2800" dirty="0"/>
              <a:t>” mutlaka dikkat edilmeli.</a:t>
            </a:r>
          </a:p>
          <a:p>
            <a:pPr marL="457200" indent="-457200" algn="just">
              <a:buFont typeface="Arial" panose="020B0604020202020204" pitchFamily="34" charset="0"/>
              <a:buChar char="•"/>
            </a:pPr>
            <a:r>
              <a:rPr lang="tr-TR" sz="2800" dirty="0"/>
              <a:t>Çalışma sonunda kullanılan </a:t>
            </a:r>
            <a:r>
              <a:rPr lang="tr-TR" sz="2800" u="sng" dirty="0"/>
              <a:t>cam malzemeler ve kaplar hemen temizlenmelidir.</a:t>
            </a:r>
          </a:p>
          <a:p>
            <a:pPr marL="457200" indent="-457200" algn="just">
              <a:buFont typeface="Arial" panose="020B0604020202020204" pitchFamily="34" charset="0"/>
              <a:buChar char="•"/>
            </a:pPr>
            <a:r>
              <a:rPr lang="tr-TR" sz="2800" dirty="0"/>
              <a:t>Günlük çalışma sonunda </a:t>
            </a:r>
            <a:r>
              <a:rPr lang="tr-TR" sz="2800" u="sng" dirty="0"/>
              <a:t>su ve gaz muslukları, elektrik düğmeleri kapatılmalıdır.</a:t>
            </a:r>
          </a:p>
          <a:p>
            <a:pPr marL="457200" indent="-457200" algn="just">
              <a:buFont typeface="Arial" panose="020B0604020202020204" pitchFamily="34" charset="0"/>
              <a:buChar char="•"/>
            </a:pPr>
            <a:r>
              <a:rPr lang="tr-TR" sz="2800" dirty="0"/>
              <a:t>Çalışma bitiminde </a:t>
            </a:r>
            <a:r>
              <a:rPr lang="tr-TR" sz="2800" u="sng" dirty="0"/>
              <a:t>sonuçlar dikkatli bir şekilde kaydedilmelidir</a:t>
            </a:r>
            <a:r>
              <a:rPr lang="tr-TR" sz="2800" dirty="0"/>
              <a:t>.</a:t>
            </a:r>
          </a:p>
          <a:p>
            <a:pPr marL="457200" indent="-457200" algn="just">
              <a:buFont typeface="Arial" panose="020B0604020202020204" pitchFamily="34" charset="0"/>
              <a:buChar char="•"/>
            </a:pPr>
            <a:r>
              <a:rPr lang="tr-TR" sz="2800" dirty="0"/>
              <a:t>Laboratuvar çalışmalarından önce ve sonra </a:t>
            </a:r>
            <a:r>
              <a:rPr lang="tr-TR" sz="2800" u="sng" dirty="0"/>
              <a:t>eller mutlaka sabun ve su ile yıkanmalıdır.</a:t>
            </a:r>
          </a:p>
        </p:txBody>
      </p:sp>
    </p:spTree>
    <p:extLst>
      <p:ext uri="{BB962C8B-B14F-4D97-AF65-F5344CB8AC3E}">
        <p14:creationId xmlns:p14="http://schemas.microsoft.com/office/powerpoint/2010/main" val="11668942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E00401CA-DC07-44A3-99DA-D84A54165825}"/>
              </a:ext>
            </a:extLst>
          </p:cNvPr>
          <p:cNvSpPr/>
          <p:nvPr/>
        </p:nvSpPr>
        <p:spPr>
          <a:xfrm>
            <a:off x="488272" y="212735"/>
            <a:ext cx="10972800" cy="5478423"/>
          </a:xfrm>
          <a:prstGeom prst="rect">
            <a:avLst/>
          </a:prstGeom>
        </p:spPr>
        <p:txBody>
          <a:bodyPr wrap="square">
            <a:spAutoFit/>
          </a:bodyPr>
          <a:lstStyle/>
          <a:p>
            <a:r>
              <a:rPr lang="tr-TR" sz="2500" b="1" dirty="0">
                <a:solidFill>
                  <a:srgbClr val="FF0000"/>
                </a:solidFill>
              </a:rPr>
              <a:t>2. LABORATUVAR KOŞULLARI </a:t>
            </a:r>
          </a:p>
          <a:p>
            <a:r>
              <a:rPr lang="tr-TR" sz="2500" b="1" dirty="0">
                <a:solidFill>
                  <a:srgbClr val="FF0000"/>
                </a:solidFill>
              </a:rPr>
              <a:t>2.1. Laboratuvarın Tanımı </a:t>
            </a:r>
            <a:endParaRPr lang="tr-TR" sz="2500" dirty="0">
              <a:solidFill>
                <a:srgbClr val="FF0000"/>
              </a:solidFill>
            </a:endParaRPr>
          </a:p>
          <a:p>
            <a:pPr algn="just"/>
            <a:r>
              <a:rPr lang="tr-TR" sz="2500" dirty="0"/>
              <a:t>Bir bilim dalı veya çalışma alanı bünyesinde, çeşitli alet ve cihazlar kullanılarak deneysel çalışmalar, testler, analiz ve gözlemlerin yapıldığı mekânlara laboratuvar denmektedir. Maden Mühendisliği Bölümünde </a:t>
            </a:r>
            <a:r>
              <a:rPr lang="tr-TR" sz="2500" b="1" u="sng" dirty="0">
                <a:solidFill>
                  <a:srgbClr val="00B050"/>
                </a:solidFill>
              </a:rPr>
              <a:t>Kaya Mekaniği</a:t>
            </a:r>
            <a:r>
              <a:rPr lang="tr-TR" sz="2500" dirty="0"/>
              <a:t>, </a:t>
            </a:r>
            <a:r>
              <a:rPr lang="tr-TR" sz="2500" b="1" u="sng" dirty="0">
                <a:solidFill>
                  <a:schemeClr val="accent1"/>
                </a:solidFill>
              </a:rPr>
              <a:t>Cevher Hazırlama</a:t>
            </a:r>
            <a:r>
              <a:rPr lang="tr-TR" sz="2500" b="1" dirty="0">
                <a:solidFill>
                  <a:schemeClr val="accent1"/>
                </a:solidFill>
              </a:rPr>
              <a:t> </a:t>
            </a:r>
            <a:r>
              <a:rPr lang="tr-TR" sz="2500" dirty="0"/>
              <a:t>ve </a:t>
            </a:r>
            <a:r>
              <a:rPr lang="tr-TR" sz="2500" b="1" u="sng" dirty="0">
                <a:solidFill>
                  <a:srgbClr val="0070C0"/>
                </a:solidFill>
              </a:rPr>
              <a:t>İş Sağlığı ve Güvenliği </a:t>
            </a:r>
            <a:r>
              <a:rPr lang="tr-TR" sz="2500" b="1" u="sng" dirty="0" smtClean="0">
                <a:solidFill>
                  <a:srgbClr val="0070C0"/>
                </a:solidFill>
              </a:rPr>
              <a:t>Laboratuvarları</a:t>
            </a:r>
            <a:r>
              <a:rPr lang="tr-TR" sz="2500" u="sng" dirty="0" smtClean="0"/>
              <a:t> </a:t>
            </a:r>
            <a:r>
              <a:rPr lang="tr-TR" sz="2500" dirty="0"/>
              <a:t>bulunmaktadır.</a:t>
            </a:r>
          </a:p>
          <a:p>
            <a:pPr algn="just"/>
            <a:endParaRPr lang="tr-TR" sz="2500" dirty="0" smtClean="0"/>
          </a:p>
          <a:p>
            <a:pPr algn="just"/>
            <a:r>
              <a:rPr lang="tr-TR" sz="2500" dirty="0" smtClean="0"/>
              <a:t>Laboratuvar </a:t>
            </a:r>
            <a:r>
              <a:rPr lang="tr-TR" sz="2500" dirty="0"/>
              <a:t>çalışmaları başlamadan önce </a:t>
            </a:r>
            <a:r>
              <a:rPr lang="tr-TR" sz="2500" u="sng" dirty="0"/>
              <a:t>laboratuvarda çalışabilme izni </a:t>
            </a:r>
            <a:r>
              <a:rPr lang="tr-TR" sz="2500" dirty="0"/>
              <a:t>ile ilgili </a:t>
            </a:r>
            <a:r>
              <a:rPr lang="tr-TR" sz="2500" u="sng" dirty="0"/>
              <a:t>gerekli formlar doldurulmalıdır</a:t>
            </a:r>
            <a:r>
              <a:rPr lang="tr-TR" sz="2500" dirty="0"/>
              <a:t>. Laboratuvar </a:t>
            </a:r>
            <a:r>
              <a:rPr lang="tr-TR" sz="2500" u="sng" dirty="0"/>
              <a:t>yetkililerinin </a:t>
            </a:r>
            <a:r>
              <a:rPr lang="tr-TR" sz="2500" u="sng" dirty="0" smtClean="0"/>
              <a:t>izni olmadan </a:t>
            </a:r>
            <a:r>
              <a:rPr lang="tr-TR" sz="2500" dirty="0" smtClean="0"/>
              <a:t>veya </a:t>
            </a:r>
            <a:r>
              <a:rPr lang="tr-TR" sz="2500" u="sng" dirty="0" smtClean="0"/>
              <a:t>bilgilendirmeden </a:t>
            </a:r>
            <a:r>
              <a:rPr lang="tr-TR" sz="2500" u="sng" dirty="0"/>
              <a:t>çalışmaya başlanmamalıdır</a:t>
            </a:r>
            <a:r>
              <a:rPr lang="tr-TR" sz="2500" dirty="0"/>
              <a:t>. </a:t>
            </a:r>
            <a:endParaRPr lang="tr-TR" sz="2500" dirty="0" smtClean="0"/>
          </a:p>
          <a:p>
            <a:pPr algn="just"/>
            <a:endParaRPr lang="tr-TR" sz="2500" dirty="0"/>
          </a:p>
          <a:p>
            <a:pPr algn="just"/>
            <a:r>
              <a:rPr lang="tr-TR" sz="2500" dirty="0" smtClean="0"/>
              <a:t>Laboratuvar </a:t>
            </a:r>
            <a:r>
              <a:rPr lang="tr-TR" sz="2500" dirty="0"/>
              <a:t>çalışmaları genel olarak numunenin kabulü ve kaydı ile başlamakta; </a:t>
            </a:r>
            <a:r>
              <a:rPr lang="tr-TR" sz="2500" u="sng" dirty="0"/>
              <a:t>numunenin analize hazırlanması, analizlerin yapılması ile devam etmekte; sonuçların rapor edilmesi ve arşivlenmesi ile sona ermektedir. </a:t>
            </a:r>
          </a:p>
        </p:txBody>
      </p:sp>
    </p:spTree>
    <p:extLst>
      <p:ext uri="{BB962C8B-B14F-4D97-AF65-F5344CB8AC3E}">
        <p14:creationId xmlns:p14="http://schemas.microsoft.com/office/powerpoint/2010/main" val="36031357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B186CDE8-01AF-4626-ACFA-FF5DB681B0F1}"/>
              </a:ext>
            </a:extLst>
          </p:cNvPr>
          <p:cNvSpPr/>
          <p:nvPr/>
        </p:nvSpPr>
        <p:spPr>
          <a:xfrm>
            <a:off x="334393" y="683839"/>
            <a:ext cx="11523214" cy="5262979"/>
          </a:xfrm>
          <a:prstGeom prst="rect">
            <a:avLst/>
          </a:prstGeom>
        </p:spPr>
        <p:txBody>
          <a:bodyPr wrap="square">
            <a:spAutoFit/>
          </a:bodyPr>
          <a:lstStyle/>
          <a:p>
            <a:pPr algn="just"/>
            <a:r>
              <a:rPr lang="tr-TR" sz="2400" b="1" dirty="0">
                <a:solidFill>
                  <a:srgbClr val="FF0000"/>
                </a:solidFill>
              </a:rPr>
              <a:t>3. LABORATUVARDA GÜVENLİK ÖNLEMLERİ</a:t>
            </a:r>
          </a:p>
          <a:p>
            <a:pPr algn="just"/>
            <a:r>
              <a:rPr lang="tr-TR" sz="2400" b="1" dirty="0">
                <a:solidFill>
                  <a:srgbClr val="FF0000"/>
                </a:solidFill>
              </a:rPr>
              <a:t>3.1. Genel Güvenlik Önlemleri</a:t>
            </a:r>
          </a:p>
          <a:p>
            <a:pPr marL="457200" indent="-457200" algn="just">
              <a:buFont typeface="Arial" panose="020B0604020202020204" pitchFamily="34" charset="0"/>
              <a:buChar char="•"/>
            </a:pPr>
            <a:r>
              <a:rPr lang="tr-TR" sz="2400" dirty="0"/>
              <a:t>Laboratuvar çalışmalarında, hem çalışanların sağlığı hem de sonuçların güvenilirliği açısından </a:t>
            </a:r>
            <a:r>
              <a:rPr lang="tr-TR" sz="2400" u="sng" dirty="0"/>
              <a:t>laboratuvar çalışma kurallarına aksatılmadan uyulmalı ve genel güvenlik önlemlerine dikkat edilmelidir</a:t>
            </a:r>
            <a:r>
              <a:rPr lang="tr-TR" sz="2400" dirty="0"/>
              <a:t>.</a:t>
            </a:r>
          </a:p>
          <a:p>
            <a:pPr marL="457200" indent="-457200" algn="just">
              <a:buFont typeface="Arial" panose="020B0604020202020204" pitchFamily="34" charset="0"/>
              <a:buChar char="•"/>
            </a:pPr>
            <a:r>
              <a:rPr lang="tr-TR" sz="2400" b="1" u="sng" dirty="0"/>
              <a:t>Laboratuvarlarda dikkat edilmesi gereken güvenli çalışma kuralları </a:t>
            </a:r>
            <a:r>
              <a:rPr lang="tr-TR" sz="2400" b="1" u="sng" dirty="0" smtClean="0"/>
              <a:t>şunlardır;</a:t>
            </a:r>
            <a:endParaRPr lang="tr-TR" sz="2400" b="1" u="sng" dirty="0"/>
          </a:p>
          <a:p>
            <a:pPr marL="914400" lvl="1" indent="-457200" algn="just">
              <a:buFont typeface="Arial" panose="020B0604020202020204" pitchFamily="34" charset="0"/>
              <a:buChar char="•"/>
            </a:pPr>
            <a:r>
              <a:rPr lang="tr-TR" sz="2400" dirty="0"/>
              <a:t>Laboratuvarda </a:t>
            </a:r>
            <a:r>
              <a:rPr lang="tr-TR" sz="2400" u="sng" dirty="0"/>
              <a:t>tek başına çalışılmamalı</a:t>
            </a:r>
            <a:r>
              <a:rPr lang="tr-TR" sz="2400" dirty="0"/>
              <a:t>, tek başına çalışılması durumunda her türlü kaza ihtimaline karşı bir </a:t>
            </a:r>
            <a:r>
              <a:rPr lang="tr-TR" sz="2400" u="sng" dirty="0"/>
              <a:t>başkasına önceden haber verilmelidir</a:t>
            </a:r>
            <a:r>
              <a:rPr lang="tr-TR" sz="2400" dirty="0"/>
              <a:t>.</a:t>
            </a:r>
          </a:p>
          <a:p>
            <a:pPr marL="914400" lvl="1" indent="-457200" algn="just">
              <a:buFont typeface="Arial" panose="020B0604020202020204" pitchFamily="34" charset="0"/>
              <a:buChar char="•"/>
            </a:pPr>
            <a:r>
              <a:rPr lang="tr-TR" sz="2400" dirty="0"/>
              <a:t>Ellerde </a:t>
            </a:r>
            <a:r>
              <a:rPr lang="tr-TR" sz="2400" u="sng" dirty="0"/>
              <a:t>kesik, yara ve benzeri durumlar</a:t>
            </a:r>
            <a:r>
              <a:rPr lang="tr-TR" sz="2400" dirty="0"/>
              <a:t> varsa bunların üzeri ancak su </a:t>
            </a:r>
            <a:r>
              <a:rPr lang="tr-TR" sz="2400" u="sng" dirty="0"/>
              <a:t>geçirmez bir bantla kapatıldıktan sonra</a:t>
            </a:r>
            <a:r>
              <a:rPr lang="tr-TR" sz="2400" dirty="0"/>
              <a:t> laboratuvarda çalışılmalı, </a:t>
            </a:r>
            <a:r>
              <a:rPr lang="tr-TR" sz="2400" u="sng" dirty="0"/>
              <a:t>aksi takdirde çalışılmamalıdır</a:t>
            </a:r>
            <a:r>
              <a:rPr lang="tr-TR" sz="2400" dirty="0"/>
              <a:t>.</a:t>
            </a:r>
          </a:p>
          <a:p>
            <a:pPr marL="914400" lvl="1" indent="-457200" algn="just">
              <a:buFont typeface="Arial" panose="020B0604020202020204" pitchFamily="34" charset="0"/>
              <a:buChar char="•"/>
            </a:pPr>
            <a:r>
              <a:rPr lang="tr-TR" sz="2400" dirty="0"/>
              <a:t>Kimyasal maddeler ve cihazlar kullanılırken çalışanlar, bu </a:t>
            </a:r>
            <a:r>
              <a:rPr lang="tr-TR" sz="2400" u="sng" dirty="0"/>
              <a:t>kimyasalların ve cihazların olası tehlikelerine karşı bilgilendirilmelidir.</a:t>
            </a:r>
          </a:p>
          <a:p>
            <a:pPr marL="914400" lvl="1" indent="-457200" algn="just">
              <a:buFont typeface="Arial" panose="020B0604020202020204" pitchFamily="34" charset="0"/>
              <a:buChar char="•"/>
            </a:pPr>
            <a:r>
              <a:rPr lang="tr-TR" sz="2400" dirty="0"/>
              <a:t>Cam kesme ve mantara geçirme durumlarında ellerin kesilmemesi için </a:t>
            </a:r>
            <a:r>
              <a:rPr lang="tr-TR" sz="2400" u="sng" dirty="0"/>
              <a:t>özel eldiven veya bez kullanılmalıdır.</a:t>
            </a:r>
          </a:p>
        </p:txBody>
      </p:sp>
    </p:spTree>
    <p:extLst>
      <p:ext uri="{BB962C8B-B14F-4D97-AF65-F5344CB8AC3E}">
        <p14:creationId xmlns:p14="http://schemas.microsoft.com/office/powerpoint/2010/main" val="1275671726"/>
      </p:ext>
    </p:extLst>
  </p:cSld>
  <p:clrMapOvr>
    <a:masterClrMapping/>
  </p:clrMapOvr>
  <p:timing>
    <p:tnLst>
      <p:par>
        <p:cTn id="1" dur="indefinite" restart="never" nodeType="tmRoot"/>
      </p:par>
    </p:tnLst>
  </p:timing>
</p:sld>
</file>

<file path=ppt/theme/theme1.xml><?xml version="1.0" encoding="utf-8"?>
<a:theme xmlns:a="http://schemas.openxmlformats.org/drawingml/2006/main" name="Geçmişe bakış">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1608</TotalTime>
  <Words>2287</Words>
  <Application>Microsoft Office PowerPoint</Application>
  <PresentationFormat>Geniş ekran</PresentationFormat>
  <Paragraphs>292</Paragraphs>
  <Slides>45</Slides>
  <Notes>13</Notes>
  <HiddenSlides>0</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45</vt:i4>
      </vt:variant>
    </vt:vector>
  </HeadingPairs>
  <TitlesOfParts>
    <vt:vector size="56" baseType="lpstr">
      <vt:lpstr>Arial</vt:lpstr>
      <vt:lpstr>Calibri</vt:lpstr>
      <vt:lpstr>Calibri Light</vt:lpstr>
      <vt:lpstr>Calibri-Bold</vt:lpstr>
      <vt:lpstr>Calibri-BoldItalic</vt:lpstr>
      <vt:lpstr>Times New Roman</vt:lpstr>
      <vt:lpstr>Times#20New#20Roman</vt:lpstr>
      <vt:lpstr>Times#20New#20Roman,Bold</vt:lpstr>
      <vt:lpstr>TimesNewRomanPS-BoldMT</vt:lpstr>
      <vt:lpstr>Wingdings</vt:lpstr>
      <vt:lpstr>Geçmişe bakış</vt:lpstr>
      <vt:lpstr>Maden Mühendisliği Bölümü Laboratuvar Güvenliği Yenileme Eğitimi</vt:lpstr>
      <vt:lpstr>Laboratuvar Güvenliği Eğitimi</vt:lpstr>
      <vt:lpstr>PowerPoint Sunusu</vt:lpstr>
      <vt:lpstr>PowerPoint Sunusu</vt:lpstr>
      <vt:lpstr>PowerPoint Sunusu</vt:lpstr>
      <vt:lpstr>PowerPoint Sunusu</vt:lpstr>
      <vt:lpstr>PowerPoint Sunusu</vt:lpstr>
      <vt:lpstr>PowerPoint Sunusu</vt:lpstr>
      <vt:lpstr>PowerPoint Sunusu</vt:lpstr>
      <vt:lpstr>Zarar Sınıflandırılması</vt:lpstr>
      <vt:lpstr>PowerPoint Sunusu</vt:lpstr>
      <vt:lpstr>Zarar Sınıflandırılması</vt:lpstr>
      <vt:lpstr>GHS Piktogramları ve Zararlar</vt:lpstr>
      <vt:lpstr>GHS Etiketleri </vt:lpstr>
      <vt:lpstr>Kimyasal Güvenlik</vt:lpstr>
      <vt:lpstr>PowerPoint Sunusu</vt:lpstr>
      <vt:lpstr>Kimyasalların Depolanması</vt:lpstr>
      <vt:lpstr>Maruziyetin Önlenmesi</vt:lpstr>
      <vt:lpstr>Maruziyetin Önlenmesi</vt:lpstr>
      <vt:lpstr>Maruziyetin Önlenmesi</vt:lpstr>
      <vt:lpstr>Maruziyetin Önlemesi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Acil Durum Hazırlığı</vt:lpstr>
      <vt:lpstr>Acil Durum Hazırlığı</vt:lpstr>
      <vt:lpstr>Acil Durum Hazırlığı</vt:lpstr>
      <vt:lpstr>Acil Durum Hazırlığı</vt:lpstr>
      <vt:lpstr>Acil Durum Hazırlığı</vt:lpstr>
      <vt:lpstr>Acil Durum Hazırlığı</vt:lpstr>
      <vt:lpstr>Acil Durum Hazırlığı</vt:lpstr>
      <vt:lpstr>Acil Durum Hazırlığı</vt:lpstr>
      <vt:lpstr>Maden Mühendisliği Bölümü Laboratuvar İSG Eğitimi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Laboratuvar Güvenliği Eğitimi</dc:title>
  <dc:creator>Mustafa</dc:creator>
  <cp:lastModifiedBy>mgursoy</cp:lastModifiedBy>
  <cp:revision>76</cp:revision>
  <dcterms:created xsi:type="dcterms:W3CDTF">2019-08-01T11:33:08Z</dcterms:created>
  <dcterms:modified xsi:type="dcterms:W3CDTF">2023-01-21T14:56:58Z</dcterms:modified>
</cp:coreProperties>
</file>