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5" r:id="rId6"/>
    <p:sldId id="266" r:id="rId7"/>
    <p:sldId id="260" r:id="rId8"/>
    <p:sldId id="261" r:id="rId9"/>
    <p:sldId id="262" r:id="rId10"/>
    <p:sldId id="267" r:id="rId11"/>
    <p:sldId id="275" r:id="rId12"/>
    <p:sldId id="268" r:id="rId13"/>
    <p:sldId id="269" r:id="rId14"/>
    <p:sldId id="270" r:id="rId15"/>
    <p:sldId id="271" r:id="rId16"/>
    <p:sldId id="273" r:id="rId17"/>
    <p:sldId id="263" r:id="rId18"/>
    <p:sldId id="274" r:id="rId19"/>
    <p:sldId id="272" r:id="rId20"/>
    <p:sldId id="264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4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2335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1E80F-8683-516E-963B-3791EC83F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7846D9-28F5-5185-CCD0-EF4A206E9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5F15D3-CAFC-EAB3-2642-2309F3D8F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D9083-B597-1679-A42D-CB5326B37F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82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E585A-33E2-9A2E-5129-7D3AFB839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2CC2EE-ACFE-FF30-E8B9-DF18C3FD9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BDAF50-5413-1326-F81C-2CFFD9471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5EC76-A8E8-2DBE-90D0-8080BFA1E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69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41148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EB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AKÜ Maden Mühendisliği Bölümü · İSG Komisyonu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60120"/>
            <a:ext cx="80467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 Güvenliği Eğitimi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548640" y="3337560"/>
            <a:ext cx="8046720" cy="36576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347472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Bölüm 1 — Güvenliğe Giriş</a:t>
            </a:r>
            <a:endParaRPr lang="en-US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 </a:t>
            </a:r>
            <a:r>
              <a:rPr lang="en-US" sz="1200" dirty="0" err="1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Güvenliği</a:t>
            </a:r>
            <a:r>
              <a:rPr lang="en-US" sz="12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Eğitimi</a:t>
            </a:r>
            <a:r>
              <a:rPr lang="tr-TR" sz="12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-  Öğr. Gör. Dr. Oğuzhan ÖZ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Eğitim İçeriği — 4 Modül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" y="1234440"/>
            <a:ext cx="411480" cy="411480"/>
          </a:xfrm>
          <a:prstGeom prst="ellipse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66928" y="1234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12344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Güvenliğe Giriş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2057400"/>
            <a:ext cx="24963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 hazırlık, kural ve sorumluluklar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004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10128" y="1234440"/>
            <a:ext cx="411480" cy="41148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310128" y="1234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794760" y="12344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Güvenlik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310128" y="2057400"/>
            <a:ext cx="24963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GHS, GBF/SDS, depolama, taşıma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9436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53328" y="1234440"/>
            <a:ext cx="411480" cy="411480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053328" y="1234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537960" y="12344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KKD Kullanımı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6053328" y="2057400"/>
            <a:ext cx="24963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Önlük, eldiven, maske, göz koruyucuları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66928" y="3200400"/>
            <a:ext cx="411480" cy="411480"/>
          </a:xfrm>
          <a:prstGeom prst="ellipse">
            <a:avLst/>
          </a:prstGeom>
          <a:solidFill>
            <a:srgbClr val="F0A5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66928" y="3200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051560" y="32004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Acil Durum Hazırlığı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566928" y="4000500"/>
            <a:ext cx="2496312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Yangın, dökülme, patlama, tahliye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İSG Politikası ve Sorumluluklar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200645"/>
            <a:ext cx="3840480" cy="347472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02920" y="1218933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 / Danışman Sorumlulukları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46320" y="1200645"/>
            <a:ext cx="384048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92040" y="1218933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 Sorumlulukları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1788642"/>
            <a:ext cx="3840480" cy="3034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Üniversite İSG tedbirlerine uymak ve uygulamak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Uygun eğitimlere katılmak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Gerekli güvenlik ekipmanlarını doğru kullanmak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Kazaları araştırmak ve raporlamak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1788642"/>
            <a:ext cx="3840480" cy="3034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Üniversite İSG politikalarını okumak ve anlamak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Tehlike görüldüğünde güvenli mesafe almak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Uygun KKD'yi eksiksiz giymek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Güvensiz durumları laboratuvar sorumlusuna bildirmek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Kaza ve yaralanmaları derhal yetkililere iletmek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Güvenli Çalışmanın Önemi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32452"/>
            <a:ext cx="8046720" cy="3659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Laboratuvarda çalışmak, yeni teknik ve bilgileri öğrenmek kadar güvenli çalışmayı da </a:t>
            </a:r>
            <a:r>
              <a:rPr lang="en-US" sz="14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gerektirir</a:t>
            </a: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tr-TR" sz="1400" b="1" dirty="0">
              <a:solidFill>
                <a:srgbClr val="1A2A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600"/>
              </a:spcAft>
            </a:pP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Kendinizi ve çalışma arkadaşlarınızı tehlikelerden koruyun.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maddelerle tehlikesiz ve güvenli çalışın.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Laboratuvarın temizliğine ve düzenine karşı hassas olun.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maddelerin olası tehlikelerini önceden öğrenin; uyarı etiketlerine dikkat edin.</a:t>
            </a:r>
            <a:endParaRPr lang="en-US" sz="1400" dirty="0"/>
          </a:p>
          <a:p>
            <a:pPr>
              <a:spcAft>
                <a:spcPts val="600"/>
              </a:spcAft>
            </a:pPr>
            <a:endParaRPr lang="tr-TR" sz="1400" b="1" dirty="0">
              <a:solidFill>
                <a:srgbClr val="1A2A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600"/>
              </a:spcAft>
            </a:pPr>
            <a:r>
              <a:rPr lang="en-US" sz="14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Herhangi</a:t>
            </a: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bir </a:t>
            </a:r>
            <a:r>
              <a:rPr lang="en-US" sz="14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şüphe</a:t>
            </a: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durumunda</a:t>
            </a:r>
            <a:r>
              <a:rPr lang="tr-TR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danışmanınıza veya</a:t>
            </a: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laboratuvar sorumlusuna danışmaktan çekinmeyin.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A8BBB-F64F-8BBF-F9B2-158E1BA23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8B2565AE-B778-F422-234B-6A046E876A01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0376EEC-93B0-F919-6925-E5696A4F41D1}"/>
              </a:ext>
            </a:extLst>
          </p:cNvPr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DAB0F9F-6179-7CF1-4946-73E7D81CA41D}"/>
              </a:ext>
            </a:extLst>
          </p:cNvPr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</a:t>
            </a:r>
            <a:r>
              <a:rPr lang="tr-TR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</a:t>
            </a:r>
            <a:r>
              <a:rPr lang="tr-TR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Çalışmadan</a:t>
            </a: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Önce Bilinmesi Gerekenler</a:t>
            </a:r>
            <a:endParaRPr lang="en-US" sz="2200" dirty="0"/>
          </a:p>
        </p:txBody>
      </p:sp>
      <p:sp>
        <p:nvSpPr>
          <p:cNvPr id="36" name="Shape 4">
            <a:extLst>
              <a:ext uri="{FF2B5EF4-FFF2-40B4-BE49-F238E27FC236}">
                <a16:creationId xmlns:a16="http://schemas.microsoft.com/office/drawing/2014/main" id="{12DB817A-0317-F643-A12E-2D6BE28065A5}"/>
              </a:ext>
            </a:extLst>
          </p:cNvPr>
          <p:cNvSpPr/>
          <p:nvPr/>
        </p:nvSpPr>
        <p:spPr>
          <a:xfrm>
            <a:off x="139148" y="1033272"/>
            <a:ext cx="2385391" cy="3876658"/>
          </a:xfrm>
          <a:prstGeom prst="rect">
            <a:avLst/>
          </a:prstGeom>
          <a:solidFill>
            <a:srgbClr val="E8F0FB"/>
          </a:solidFill>
          <a:ln w="19050">
            <a:solidFill>
              <a:srgbClr val="1B5FAA"/>
            </a:solidFill>
            <a:prstDash val="solid"/>
          </a:ln>
        </p:spPr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A5EA2D4B-D05B-DA92-6C5A-E80F90FBF73F}"/>
              </a:ext>
            </a:extLst>
          </p:cNvPr>
          <p:cNvSpPr txBox="1"/>
          <p:nvPr/>
        </p:nvSpPr>
        <p:spPr>
          <a:xfrm>
            <a:off x="139148" y="1097280"/>
            <a:ext cx="2315817" cy="35641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Laboratuvarda çalışmaya başlamadan önce bu eğitimi tamamlamak ve formu </a:t>
            </a:r>
            <a:r>
              <a:rPr lang="en-US" sz="1500" b="1" u="sng" dirty="0" err="1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imzalamak</a:t>
            </a:r>
            <a:r>
              <a:rPr lang="en-US" sz="15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zorunluluktur.</a:t>
            </a:r>
            <a:endParaRPr lang="en-US" sz="15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7D94FE-66EB-55F6-D57D-6232DE7DEE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13"/>
          <a:stretch>
            <a:fillRect/>
          </a:stretch>
        </p:blipFill>
        <p:spPr>
          <a:xfrm>
            <a:off x="2595722" y="969264"/>
            <a:ext cx="6468764" cy="411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53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Maden Müh. Laboratuvarları — Fiziksel Yapı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220523"/>
            <a:ext cx="3840480" cy="347472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02920" y="1238811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Laboratuvarda Bulunan Altyapı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46320" y="1220523"/>
            <a:ext cx="384048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92040" y="1238811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Başlıca Tehlike Kaynakları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1749287"/>
            <a:ext cx="3840480" cy="3243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Cihazlar ve makineler (kırıcılar, değirmenler, presler, test cihazları)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tezgâhları ve malzeme dolapları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madde depoları ve çeker ocak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Havalandırma, elektrik ve aydınlatma tesisatı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Gaz ve su tesisatı (vanalar, bağlantı hatları)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Acil duş ve göz yıkama istasyonu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yardım dolabı ve yangın söndürücü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1749287"/>
            <a:ext cx="3840480" cy="3243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Kırıcı ve değirmenler → dönen parça yaralanması riski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 ve test cihazları → yüksek basınç ve ezilme riski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Kimyasallar (asit, baz, reaktifler) → cilt/göz yanığı, solunum riski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Elektrik bağlantıları → çarpma ve kısa devre riski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Toz oluşturan işlemler → solunum yolu hastalıkları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Kül fırını ve etüv → yanık ve yangın riski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Gaz tüpleri → patlama ve sızıntı riski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Laboratuvara Girmeden Önce Bilinmesi Gerekenler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297254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Kaçış Yolları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1928190"/>
            <a:ext cx="2496312" cy="997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kaçış güzergahını ve acil çıkış kapılarını öğrenin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2004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89020" y="1299242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Alarm Sistemi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3310128" y="1997764"/>
            <a:ext cx="2496312" cy="92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Yangın alarmının konumunu ve nasıl çalıştığını bilin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9436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63640" y="1297254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Yangın Söndürücü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053328" y="1997764"/>
            <a:ext cx="2496312" cy="928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yakın yangın söndürücünün nerede olduğunu öğrenin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32004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İlk Yardım Dolabı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66928" y="3836504"/>
            <a:ext cx="2496312" cy="105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Dolabın konumunu ve göz duşunun nerede olduğunu öğrenin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32004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589020" y="3215908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Elektrik Panosu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3310128" y="3836504"/>
            <a:ext cx="2496312" cy="105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 elektrik panosunun nerede olduğunu öğrenin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9436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320790" y="3204775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Acil Eylem Planı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6053328" y="3836504"/>
            <a:ext cx="2496312" cy="105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Acil eylem planını okuyun; kim aranacak, nereye gidilecek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Laboratuvara Girişte Kişisel Hazırlık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42390"/>
            <a:ext cx="8046720" cy="3649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Çanta, ceket, kaban, palto vb. kişisel eşyaları laboratuvar dışında bırakın.</a:t>
            </a:r>
            <a:endParaRPr lang="en-US" sz="14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Laboratuvara mutlaka laboratuvar önlüğü ile girin; gerekiyorsa diğer KKD'leri de giyin.</a:t>
            </a:r>
            <a:endParaRPr lang="en-US" sz="14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Sallantılı küpe, bilezik ve bileklik gibi takıları çıkarın; uzun saçları toplayın.</a:t>
            </a:r>
            <a:endParaRPr lang="en-US" sz="14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Terlik, sandalet ve burnu açık ayakkabı giymekten kaçının — daima kapalı ayakkabı giyin.</a:t>
            </a:r>
            <a:endParaRPr lang="en-US" sz="14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Laboratuvarda kesinlikle yemek yenilmez, içecek içilmez, sakız çiğnenmez.</a:t>
            </a:r>
            <a:endParaRPr lang="en-US" sz="1400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Çalışmaya başlamadan önce kullanılacak cihaz ve kimyasallara ait belgeleri okuyun.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Temel Çalışma Kuralları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63325" y="12018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Tek Başına Çalışma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1838738"/>
            <a:ext cx="2496312" cy="1087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başına çalışılıyorsa danışman veya lab sorumlusuna önceden haber verin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2004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06525" y="12018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Açık Yara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3310128" y="1838738"/>
            <a:ext cx="2496312" cy="1087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Ellerde yara varsa su geçirmez bantla kapatın; aksi hâlde laboratuvarda çalışmayın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9436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49725" y="12018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Metoda Uyun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053328" y="1838738"/>
            <a:ext cx="2496312" cy="1087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Deneyleri mutlaka metotta belirtilen basamaklara göre uygulayın, farklı yöntem denemeyin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63325" y="31678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Temizlik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66928" y="3804698"/>
            <a:ext cx="2496312" cy="1087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 malzeme ve kapları kullanım sonrası hemen temizleyin, tezgahı düzenli bırakın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32004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506525" y="31678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Musluklar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3310128" y="3804698"/>
            <a:ext cx="2496312" cy="1087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Günlük çalışma sonunda su, gaz muslukları ve elektrik düğmelerini kapatın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9436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249725" y="31678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Hijyeni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6053328" y="3804698"/>
            <a:ext cx="2496312" cy="1087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öncesinde ve sonrasında ellerinizi mutlaka sabun ve su ile yıkayın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Cihaz Kullanım Kuralları — Detaylı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192696"/>
            <a:ext cx="8046720" cy="369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en-US" sz="13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Kılavuz okumadan cihazı başlatmayın.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cihazın çalışma prensibi farklıdır. Değirmende doğru olan kapak sabitleme yöntemi preste yanlış olabilir. </a:t>
            </a:r>
            <a:endParaRPr lang="tr-TR" sz="1300" dirty="0">
              <a:solidFill>
                <a:srgbClr val="1A2A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600"/>
              </a:spcAft>
            </a:pP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Kılavuzu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okumak dakikalar alır, yaralanma ömür boyu sürebilir.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Cihazı yalnızca amacı doğrultusunda kullanın.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Flotasyon makinesi kimyasal karıştırma için, kırıcı büyük numuneler için tasarlanmıştır. Amacı dışında kullanmak mekanik arızaya ve yaralanmaya yol açar.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makineye müdahale etmeyin.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Sıkışan numune, ses değişikliği veya titreşim artışı gibi anormal durumlarda cihazı durdurun, 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danışmanınızı ve </a:t>
            </a:r>
            <a:r>
              <a:rPr lang="tr-TR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</a:t>
            </a:r>
            <a:r>
              <a:rPr lang="tr-TR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lusunu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çağırın. Çalışırken müdahale etmek en sık kırma-ezilme sebebidir.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Hasarlı cihaz kullanılmaz.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Kablo hasarı, gövde çatlağı, bağlantı gevşekliği veya anormal ses/koku gibi durumlarda cihazı kapatın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danışanınıza veya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lab sorumluna bildirin.</a:t>
            </a:r>
            <a:endParaRPr lang="en-US" sz="1300" dirty="0"/>
          </a:p>
          <a:p>
            <a:pPr>
              <a:spcAft>
                <a:spcPts val="600"/>
              </a:spcAft>
            </a:pPr>
            <a:endParaRPr lang="tr-TR" sz="1300" b="1" dirty="0">
              <a:solidFill>
                <a:srgbClr val="1A2A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600"/>
              </a:spcAft>
            </a:pPr>
            <a:r>
              <a:rPr lang="en-US" sz="13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Devreyi</a:t>
            </a: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enerjisiz durumda kurun — deney düzeneği sorumlu tarafından kontrol edilene kadar enerji vermeyin.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DF9FE-E792-E40E-24DD-0258A70A7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957CBDDA-5B9B-B855-FABC-1D039B611973}"/>
              </a:ext>
            </a:extLst>
          </p:cNvPr>
          <p:cNvSpPr/>
          <p:nvPr/>
        </p:nvSpPr>
        <p:spPr>
          <a:xfrm>
            <a:off x="0" y="0"/>
            <a:ext cx="9144000" cy="735496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5277B8A-3FDB-515A-3FE2-9090BF9399C4}"/>
              </a:ext>
            </a:extLst>
          </p:cNvPr>
          <p:cNvSpPr/>
          <p:nvPr/>
        </p:nvSpPr>
        <p:spPr>
          <a:xfrm>
            <a:off x="0" y="0"/>
            <a:ext cx="320040" cy="735496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F005425-2E94-3BA4-98C5-822A5F1B0AAB}"/>
              </a:ext>
            </a:extLst>
          </p:cNvPr>
          <p:cNvSpPr txBox="1"/>
          <p:nvPr/>
        </p:nvSpPr>
        <p:spPr>
          <a:xfrm>
            <a:off x="502920" y="73152"/>
            <a:ext cx="8321040" cy="6304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Fiziksel</a:t>
            </a: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 err="1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Tehlikeler</a:t>
            </a: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</a:t>
            </a:r>
            <a:endParaRPr lang="en-US" sz="2200"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F88D303F-955A-0F21-5334-4DE4A2047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854" y="776728"/>
            <a:ext cx="6565790" cy="436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255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Mekanik Tehlikeler — Kırıcılar, Değirmenler, Presler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80767"/>
            <a:ext cx="384048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02920" y="1199055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Cevher Hazırlama Laboratuvarı Tehlikeleri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46320" y="1180767"/>
            <a:ext cx="384048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92040" y="1199055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Maden İşletme Laboratuvarı Tehlikeleri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1748885"/>
            <a:ext cx="3840480" cy="3203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Dönen parçalara yaklaşmayın — değirmen, kırıcı ve karıştırıcıların çalışırken silindir ve miline el sürmek yasaktır.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Kapak açık çalıştırmayın — titreşimli değirmende kapak vidaları her çalıştırma öncesi kontrol edilmelidir.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Sıkışan numune için cihazı durdurun — çalışırken müdahale parmaklarda ezilme, bilek kırığı veya daha ağır yaralanmalara yol açar.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 alanını temiz tutun — çevresindeki alet, kağıt ve numune kapları dönen parçalara kapılabilir.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Bakım ve temizlik yalnızca durmuş ve enerji kesilmiş cihazda yapılır — 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 kullanım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prosedürünü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uygulayın.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1748885"/>
            <a:ext cx="3840480" cy="3203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 cihazlarında numune yerleştirildikten sonra çevreyi temizleyin — 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cihazı kullanan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dışında kimse yakın durmaz.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cihazlarında yük altında numune aniden kırılabilir — yüz siperi ve güvenli mesafe zorunludur.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Schmidt çekici, nokta yükleme ve ultra ses cihazlarında numunenin stabilitesini kontrol edin; kayma riski vardır.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Kırma işlemlerinde toz maskeyi çalışma başlamadan giyin — sonradan takmak toz soluma riskini azaltmaz.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Cihazda anormal ses (gıcırtı, vuruş, frekans değişimi) duyduğunuzda durdurun ve bildirin — devam ettirmeyin.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Maddelerle Çalışma Disiplini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02634"/>
            <a:ext cx="8046720" cy="3689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deney yalnızca danışmanınızın belirttiği yöntemle yapılır — tanımlanmamış deney, gözetimsiz deney ve yöntemden sapma </a:t>
            </a:r>
            <a:r>
              <a:rPr lang="en-US" sz="13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yasaktır</a:t>
            </a: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Çeker ocak kullanımı: uçucu, toksik, keskin kokulu veya reaksiyona giren kimyasallar yalnızca çeker ocak içinde işlenir. Cam perdesi güvenli konumda tutulur.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Tüp içinde sıvı ısıtırken tüp sürekli hafifçe çalkalanmalı, ağız kimsenin bulunmadığı tarafa tutulmalıdır — ani fışkırma yaygın kazadır.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reaksiyon devam ederken kaba yukarıdan bakılmaz; ağzı açık tüpe eğilmez.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Dökülen kimyasal derhal dökülme kitiyle nötralize edilir ve uygun atık kabına kaldırılır — kağıt havlu ile silmek yeterli değildir; reaksiyonu artırabilir.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atıklar ve kirlenmiş malzeme ayrıştırılmış atık kaplarına atılır — lavaboya dökülmez, çöpe atılmaz.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kapların etiketini okumadan açmayın; formül veya kısaltma yeterli değil — tam kimyasal isim ve GBF bilgisi gereklidir.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Tek Başına Çalışma — Özel Dikkat Gerektiren Durum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1371600"/>
          </a:xfrm>
          <a:prstGeom prst="rect">
            <a:avLst/>
          </a:prstGeom>
          <a:solidFill>
            <a:srgbClr val="FFF0EE"/>
          </a:solidFill>
          <a:ln w="1905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97280"/>
            <a:ext cx="7955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Laboratuvarda asla tamamen yalnız ve habersiz çalışılmaz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508760"/>
            <a:ext cx="7955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başına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çalışılıyorsa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danışman</a:t>
            </a:r>
            <a:r>
              <a:rPr lang="tr-TR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ınıza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önceden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bilgilendirilmeli; yapılacak işler anlatılmalı ve çalışma süresince düzenli haber verilmelidir.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560320"/>
            <a:ext cx="80467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Hafta sonu ve mesai saatleri dışında çalışmak istiyorsanız danışmanınızın veya bir öğretim elemanının fiziksel olarak laboratuvarda bulunması zorunludur.</a:t>
            </a:r>
            <a:endParaRPr lang="en-US" sz="1300" dirty="0"/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başına çalışırken bir kaza geçirirseniz yardım çağıramayabilirsiniz — bu, küçük yaralanmaları büyütür; büyük kazalarda ise hayat kurtarıcı müdahaleyi geciktirir.</a:t>
            </a:r>
            <a:endParaRPr lang="en-US" sz="1300" dirty="0"/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Anahtarı lab sorumlundan aldıysanız çalışma bitiminde iade edin. Lab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takip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çizelgesine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girişinizi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kaydedin.</a:t>
            </a:r>
            <a:endParaRPr lang="en-US" sz="1300" dirty="0"/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 çalışırken ekstra dikkatli olun: acele etmeyin, karmaşık deney düzenekleri kurmayın, tehlikeli kimyasal kullanımını mümkünse erteleyin.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Sık Yapılan Hatalar — Bunlardan Kaçının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" y="1234440"/>
            <a:ext cx="411480" cy="41148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66928" y="1234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12344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Şakası Yapmak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1847088"/>
            <a:ext cx="249631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 şaka yapılacak yer değildir. Ani hareket ve sürprizler cihaz kazalarını, kimyasal döküntülerini ve düşmeleri tetikler.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004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10128" y="1234440"/>
            <a:ext cx="411480" cy="41148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310128" y="1234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794760" y="12344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Metot Dışına Çıkmak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310128" y="1847088"/>
            <a:ext cx="249631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Danışmanınızın onaylamadığı reaktifi eklemek, sıcaklığı artırmak veya süreyi kısaltmak — bunların her biri öngörülemeyen reaksiyona yol açabilir.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9436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53328" y="1234440"/>
            <a:ext cx="411480" cy="41148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053328" y="1234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537960" y="123444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Aceleyle Çalışmak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6053328" y="1847088"/>
            <a:ext cx="249631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Zaman baskısı altında yapılan çalışmalarda ölçüm hataları, dökülmeler ve cam </a:t>
            </a:r>
            <a:r>
              <a:rPr lang="en-US" sz="115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kırılmaları</a:t>
            </a: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ciddi</a:t>
            </a: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biçimde artar. Deneyi bitiremeseniz de güvenli durdurun.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66928" y="3200400"/>
            <a:ext cx="411480" cy="41148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66928" y="3200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051560" y="32004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Hasarlı Cam Kullanmak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566928" y="3813048"/>
            <a:ext cx="249631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Çatlak, kırık ağızlı veya yıpranmış cam malzeme basınç, ısı veya kimyasal etkiyle aniden kırılır. Kusurlu camı ayırın ve bildirin.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2004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310128" y="3200400"/>
            <a:ext cx="411480" cy="41148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3310128" y="3200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3794760" y="32004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Etiketsiz Kap Bırakmak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3310128" y="3813048"/>
            <a:ext cx="249631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Etiketsiz kap = bilinmeyen içerik. Başkası o kabı yanlış kullanabilir; siz de ertesi gün ne koyduğunuzu unutursunuz. Her kap etiketli olmalıdır.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59436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053328" y="3200400"/>
            <a:ext cx="411480" cy="41148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053328" y="32004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6537960" y="3200400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Arızayı Bildirmemek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6053328" y="3813048"/>
            <a:ext cx="249631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Görmezden gelinen cihaz arızası bir sonraki kullanıcıyı tehlikeye atar. </a:t>
            </a:r>
            <a:r>
              <a:rPr lang="tr-TR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r>
              <a:rPr lang="en-US" sz="1150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ildirmek</a:t>
            </a: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hem yasal yükümlülük hem de etik sorumluluktur.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Kaza veya Yaralanma Durumunda Ne Yapmalısınız?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24712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1247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078992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Paniğe kapılmayın — ortamı değerlendirin. Kendi güvenliğiniz önce gelir; tehlikeden uzaklaşın, ardından yardıma koşun.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9224" y="1508760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1686415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" y="1686415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1640695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 sorumlusuna veya danışmanınıza derhal haber verin — kaza ne kadar küçük görünürse görünsün bildirim zorunludur.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9224" y="2070463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248118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57200" y="224811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60120" y="2202398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Gerekiyorsa 112'yi arayın — 'büyütüyorum' diye düşünmeyin; özellikle kimyasal maruziyet ve elektrik çarpmalarında belirti gecikmeli ortaya çıkabilir.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9224" y="2632166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2809821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7200" y="2809821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960120" y="2764101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bulaşmasında: etkilenen bölgeyi HEMEN 15 dakika bol akan suyla yıkayın. Göze girdiyse göz duşuna koşun; kapakları elle açarak yıkayın.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49224" y="3193869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7200" y="3371523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7200" y="3371523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960120" y="3325803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 kesik ve yaralanmada: kirlenmiş camı elle çıkarmayın, kanama kontrolü sağlayın, antiseptik uygulayın ve tıbbi yardım isteyin.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9224" y="3755571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7200" y="3933226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7200" y="393322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960120" y="3887506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Elektrik çarpmada: kaynağa elle dokunmayın — elektriği kesin, ardından kişiye yaklaşın. 112'yi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arayı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Maddeye Maruz Kalındığında Ne Yapmalı?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373191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3191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327471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Paniğe kapılmayın — sakin kalın ve etrafınızdakileri uyarın.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9224" y="1757239"/>
            <a:ext cx="0" cy="27432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2031559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" y="2031559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1985839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Derhal laboratuvar sorumlusuna veya danışmanınıza haber verin.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9224" y="2415607"/>
            <a:ext cx="0" cy="27432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689927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57200" y="2689927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60120" y="2644207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Ciddi durumsa t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ıbbi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yardım isteyin: 112 Acil Servis'i arayın.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9224" y="3073975"/>
            <a:ext cx="0" cy="27432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3348295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7200" y="3348295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960120" y="3302575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bulaşan giysileri çıkarın; etkilenen bölgeyi en az 15 dakika bol suyla yıkayın.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Mesai Dışı Çalışma — Ek Kurallar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172816"/>
            <a:ext cx="8046720" cy="3719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Mesai saatleri dışında (akşam, gece, hafta sonu) laboratuvarda çalışmak için danışmanınızın veya bir öğretim elemanının FIZIKSEL olarak mekânda bulunması </a:t>
            </a:r>
            <a:r>
              <a:rPr lang="en-US" sz="13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zorunludur</a:t>
            </a: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tr-TR" sz="1300" b="1" dirty="0">
              <a:solidFill>
                <a:srgbClr val="1A2A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600"/>
              </a:spcAft>
            </a:pP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Sadece telefon veya mesajla bilgilendirmek yeterli değildir — yetkilinin orada olması gerekir.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Mesai dışında acil durumda yardıma ulaşmak çok daha güçtür; bu nedenle bu saatlerde: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Yeni veya alışılmamış deneyler yapılmaz.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Yüksek tehlikeli kimyasallar (konsantre asitler, reaktif metaller vb.) kullanılmaz.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Büyük kimyasal hacimlerle çalışılmaz.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Cihaz arızasında çalışma derhal durdurulur, zorla devam etmeye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kalkışılmaz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tr-TR" sz="1300" dirty="0">
              <a:solidFill>
                <a:srgbClr val="1A2A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600"/>
              </a:spcAft>
            </a:pP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kurala uymadan mesai dışı yapılan çalışma sırasında gerçekleşen kazalarda hukuki sorumluluk doğrudan öğrenciye aittir.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Çalışma Sonu — Kapanış Kontrol Listesi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97280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0972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109728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Cihazlar kapatıldı ve elektrik bağlantısı kontrol edildi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736592" y="1097280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736592" y="10972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120640" y="109728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ve gaz vanalarının kapalı olduğu doğrulandı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1847088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184708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41248" y="1847088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kapların ağzı kapatıldı ve güvenli konuma alındı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736592" y="1847088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36592" y="184708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120640" y="1847088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Atık kimyasallar etiketli atık kaplarına kaldırıldı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57200" y="2596896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72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41248" y="2596896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 malzeme, kap ve tezgâh temizlendi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736592" y="2596896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736592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120640" y="2596896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 </a:t>
            </a:r>
            <a:r>
              <a:rPr lang="en-US" sz="12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kullanım</a:t>
            </a: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</a:t>
            </a: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eksiksiz dolduruldu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57200" y="3346704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" y="334670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41248" y="3346704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Gereksiz ışıklar söndürüldü, atık kutu ağzı kapatıldı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4736592" y="3346704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736592" y="334670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3346704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Anahtar alındıysa lab sorumluna teslim edildi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457200" y="4096512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409651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41248" y="4096512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Eller sabunlu su ve antiseptikle yıkandı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4736592" y="4096512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736592" y="409651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5120640" y="4096512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Danışmanınıza</a:t>
            </a:r>
            <a:r>
              <a:rPr lang="en-US" sz="12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çalışmanın bittiği bildirildi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Teşekkürler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01752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AKÜ Maden Mühendisliği Bölümü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Komisyonu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1712</Words>
  <Application>Microsoft Office PowerPoint</Application>
  <PresentationFormat>Ekran Gösterisi (16:9)</PresentationFormat>
  <Paragraphs>227</Paragraphs>
  <Slides>20</Slides>
  <Notes>20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5" baseType="lpstr">
      <vt:lpstr>Arial</vt:lpstr>
      <vt:lpstr>Calibri</vt:lpstr>
      <vt:lpstr>Cambria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6</cp:revision>
  <dcterms:created xsi:type="dcterms:W3CDTF">2026-10-07T08:15:39Z</dcterms:created>
  <dcterms:modified xsi:type="dcterms:W3CDTF">2026-10-08T07:47:32Z</dcterms:modified>
</cp:coreProperties>
</file>