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8" r:id="rId4"/>
    <p:sldId id="269" r:id="rId5"/>
    <p:sldId id="260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9" r:id="rId15"/>
    <p:sldId id="280" r:id="rId16"/>
    <p:sldId id="265" r:id="rId17"/>
    <p:sldId id="266" r:id="rId18"/>
    <p:sldId id="281" r:id="rId19"/>
    <p:sldId id="267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10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28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41148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EB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AKÜ Maden Mühendisliği Bölümü · İSG Komisyonu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60120"/>
            <a:ext cx="80467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Güvenlik Eğitimi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548640" y="3337560"/>
            <a:ext cx="8046720" cy="36576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347472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Bölüm 2 — GHS, GBF/SDS, Depolama ve Taşıma</a:t>
            </a:r>
            <a:endParaRPr lang="en-US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8912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dirty="0" err="1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</a:t>
            </a:r>
            <a:r>
              <a:rPr lang="en-US" sz="10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Güvenliği</a:t>
            </a:r>
            <a:r>
              <a:rPr lang="en-US" sz="10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Eğitimi</a:t>
            </a:r>
            <a:r>
              <a:rPr lang="tr-TR" sz="10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-  Öğr. Gör. Dr. Oğuzhan ÖZ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 Bölümde Neler Öğreneceğiz?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2344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GHS Sistemi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1819656"/>
            <a:ext cx="2496312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Küresel uyumlu kimyasal sınıflandırma ve etiketleme standardı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2004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20440" y="12344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Zarar Sınıflandırması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3310128" y="1819656"/>
            <a:ext cx="2496312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Fiziksel, sağlık ve çevresel zararlar; piktogramlar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9436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63640" y="12344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GBF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053328" y="1819656"/>
            <a:ext cx="2496312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Güvenlik Bilgi </a:t>
            </a:r>
            <a:r>
              <a:rPr lang="en-US" sz="14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Formunun</a:t>
            </a: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nasıl</a:t>
            </a: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okunacağı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572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320040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Depolama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66928" y="3785616"/>
            <a:ext cx="2496312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Uyumlu kimyasallar, termal kararsız maddeler, ayrıştırma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32004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520440" y="320040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Taşıma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3310128" y="3785616"/>
            <a:ext cx="2496312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taşıma kuralları ve gaz silindirleri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9436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263640" y="320040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Sağlık Etkileri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6053328" y="3785616"/>
            <a:ext cx="2496312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Akut/kronik toksisite, maruz kalma yolları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GHS — Küresel Uyumlu Sistem Nedir?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01255"/>
            <a:ext cx="512064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400"/>
              </a:spcAft>
            </a:pP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GHS (Globally Harmonized System), kimyasal tehlikelerin dünya genelinde net ve tutarlı biçimde iletilmesi için BM tarafından oluşturulmuş uluslararası standarttır.</a:t>
            </a:r>
            <a:endParaRPr lang="en-US" sz="1300" dirty="0"/>
          </a:p>
          <a:p>
            <a:pPr>
              <a:spcAft>
                <a:spcPts val="400"/>
              </a:spcAft>
            </a:pP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Türkiye'de 2013 yılından itibaren 'Maddelerin ve Karışımların Sınıflandırılması, Etiketlenmesi ve Ambalajlanması (SEA) Yönetmeliği' ile zorunlu hâle gelmiştir.</a:t>
            </a:r>
            <a:endParaRPr lang="en-US" sz="1300" dirty="0"/>
          </a:p>
          <a:p>
            <a:pPr>
              <a:spcAft>
                <a:spcPts val="400"/>
              </a:spcAft>
            </a:pP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GHS iki temel araçla tehlikeleri iletir:</a:t>
            </a: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Ambalaj etiketi — hızlı tanıma için piktogram, sinyal kelimesi, H ve P kodları</a:t>
            </a: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Güvenlik Bilgi Formu (GBF/SDS) — ilk yardım, depolama koşulları, KKD gereksinimleri ve atık bertarafı tek belgede</a:t>
            </a:r>
            <a:endParaRPr lang="en-US" sz="1300" dirty="0"/>
          </a:p>
          <a:p>
            <a:pPr>
              <a:spcAft>
                <a:spcPts val="400"/>
              </a:spcAft>
            </a:pP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Üç ana zarar kategorisi vardır: Fiziksel · Sağlık · Çevresel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806440" y="1019358"/>
            <a:ext cx="2880360" cy="126187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806440" y="1019358"/>
            <a:ext cx="2880360" cy="36576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97880" y="1019358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Fiziksel Zararlar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897880" y="1558854"/>
            <a:ext cx="27432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sıvılar, patlayıcılar, basınçlı gazlar, korozifler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806440" y="2454966"/>
            <a:ext cx="2880360" cy="126187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806440" y="2454966"/>
            <a:ext cx="2880360" cy="36576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897880" y="2454966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Sağlık Zararları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897880" y="2994462"/>
            <a:ext cx="27432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Akut toksisite, kanserojenler, üreme toksisitesi, solunum hassasiyeti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806440" y="3890574"/>
            <a:ext cx="2880360" cy="126187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06440" y="3890574"/>
            <a:ext cx="2880360" cy="36576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897880" y="3890574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Çevresel Zararlar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897880" y="4430070"/>
            <a:ext cx="27432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canlılarına akut ve kronik toksisite, biyobirikim potansiyeli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25108"/>
            <a:ext cx="9144000" cy="4618392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Fiziksel Zarar Kategorileri — Tam Liste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78992"/>
            <a:ext cx="4069080" cy="18745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078992"/>
            <a:ext cx="4069080" cy="32918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07899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Patlayıcılar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92248"/>
            <a:ext cx="3886200" cy="129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Kararsız patlayıcılar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tr-TR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1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atlayıcılar</a:t>
            </a: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(duyarlılığa göre)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Örnekler: pikrik asit, trinitrotoluen (TNT), organik peroksitler, perklorik asit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078992"/>
            <a:ext cx="4069080" cy="18745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09160" y="1078992"/>
            <a:ext cx="4069080" cy="32918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00600" y="107899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Yanıcı Maddeler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1592248"/>
            <a:ext cx="3886200" cy="129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</a:t>
            </a:r>
            <a:r>
              <a:rPr lang="en-US" sz="11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gazlar</a:t>
            </a: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1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methan</a:t>
            </a: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propan)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aerosoller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sıvılar — parlama noktasına göre 4 kategori (&lt; 23°C / 23–60°C / 60–93°C)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katılar — sürtünmeyle tutuşma riski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3044952"/>
            <a:ext cx="4069080" cy="18745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3044952"/>
            <a:ext cx="4069080" cy="329184"/>
          </a:xfrm>
          <a:prstGeom prst="rect">
            <a:avLst/>
          </a:prstGeom>
          <a:solidFill>
            <a:srgbClr val="F0A5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304495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Oksitleyici &amp; Reaktif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558208"/>
            <a:ext cx="3886200" cy="129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Oksitleyici gazlar, sıvılar, katılar — H₂O₂, NH₄NO₃, KMnO₄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Organik peroksitler — -O-O- yapısı, sürtünme/ısıya duyarlı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Kendiliğinden ısınan maddeler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ile temas halinde yanıcı gaz yayan maddeler (Na, K metalleri)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3044952"/>
            <a:ext cx="4069080" cy="18745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09160" y="3044952"/>
            <a:ext cx="4069080" cy="329184"/>
          </a:xfrm>
          <a:prstGeom prst="rect">
            <a:avLst/>
          </a:prstGeom>
          <a:solidFill>
            <a:srgbClr val="4A556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00600" y="304495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Piroforik &amp; Korozif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4800600" y="3558208"/>
            <a:ext cx="3886200" cy="129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Piroforik sıvılar/katılar — hava ile temas halinde 5 dk içinde alev (n-BuLi, TiCl₂)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Korozif maddeler (metallere) — kimyasal reaksiyonla metali yok eder</a:t>
            </a:r>
            <a:endParaRPr lang="en-US" sz="1100" dirty="0"/>
          </a:p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Basınç altındaki gazlar — sıkıştırılmış, sıvılaştırılmış, çözünmüş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Sağlığa Zararlı Maddeler — Temel Kavramlar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162878"/>
            <a:ext cx="8046720" cy="3729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Toksisite dozla ilişkilidir — bir maddenin zararlı etkisi, alınan miktarla doğru orantılı artar.</a:t>
            </a:r>
            <a:endParaRPr lang="en-US" sz="14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LD₅₀ (mg/kg): Bir maddenin toksik etkisini ölçen temel birim. LD₅₀ değeri azaldıkça madde daha toksik demektir.</a:t>
            </a:r>
            <a:endParaRPr lang="en-US" sz="14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Kimyasalların vücuda giriş yolları:</a:t>
            </a:r>
            <a:endParaRPr lang="en-US" sz="14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Solunum — en hızlı etki; toz, buhar, gaz</a:t>
            </a:r>
            <a:endParaRPr lang="en-US" sz="14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Cilt emilimi — bazı çözücüler ve organik bileşikler</a:t>
            </a:r>
            <a:endParaRPr lang="en-US" sz="14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Yutma — eller yıkanmadan ağza dokunulması</a:t>
            </a:r>
            <a:endParaRPr lang="en-US" sz="14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Enjeksiyon — kesik veya delici yaralanma</a:t>
            </a:r>
            <a:endParaRPr lang="en-US" sz="14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Kronik maruziyet küçük dozlarda tekrarlanan teması kapsar ve uzun vadede ciddi hastalıklara yol açabilir.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Sağlık Zararı Kategorileri — Detaylı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84048" y="1078992"/>
            <a:ext cx="2103120" cy="16459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84048" y="1078992"/>
            <a:ext cx="2103120" cy="310896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48056" y="1078992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Akut Toksisite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48056" y="1580718"/>
            <a:ext cx="1975104" cy="1052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doz veya 24 saat içinde tekrarlanan maruziyet sonucu oluşan ani etki. 5 toksik kategori (Kat.1 en 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tehlikeli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560320" y="1078992"/>
            <a:ext cx="2103120" cy="16459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560320" y="1078992"/>
            <a:ext cx="2103120" cy="310896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624328" y="1078992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Cilt Tahriş / Yanığı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624328" y="1580718"/>
            <a:ext cx="1975104" cy="1052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Cilt ile 4 saatlik temastan sonra geri dönüşümsüz 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hasar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veya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4 saatte düzelen kızarıklık (tahriş). Örnek: HF asit, NaOH.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736592" y="1078992"/>
            <a:ext cx="2103120" cy="16459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736592" y="1078992"/>
            <a:ext cx="2103120" cy="310896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800600" y="1078992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Göz Hasarı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800600" y="1580718"/>
            <a:ext cx="1975104" cy="1052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Gözle temas sonrası 21 gün içinde düzelmeyen ciddi 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hasar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veya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21 günde 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düzelen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tahriş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Koruyucu gözlük zorunlu.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912864" y="1078992"/>
            <a:ext cx="2103120" cy="16459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912864" y="1078992"/>
            <a:ext cx="2103120" cy="310896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76872" y="1078992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Solunum/Cilt Hassasiyeti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976872" y="1580718"/>
            <a:ext cx="1975104" cy="1052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Solunduğunda astıma, cilde temas halinde alerjik reaksiyona yol açan maddeler. Bir kez hassaslaşıldığında eşik değer kalmaz.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84048" y="2798064"/>
            <a:ext cx="2103120" cy="16459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84048" y="2798064"/>
            <a:ext cx="2103120" cy="310896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48056" y="2798064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Kanserojen / Mutajen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448056" y="3299790"/>
            <a:ext cx="1975104" cy="1052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Kanserojen: 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kanse</a:t>
            </a:r>
            <a:r>
              <a:rPr lang="tr-TR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başlatan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hızlandıran</a:t>
            </a:r>
            <a:r>
              <a:rPr lang="tr-TR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Mutajen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kalıtsal genetik hasar yaratan maddeler. Örnek: benzen, formaldehit.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560320" y="2798064"/>
            <a:ext cx="2103120" cy="16459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560320" y="2798064"/>
            <a:ext cx="2103120" cy="310896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2624328" y="2798064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Üreme Toksisitesi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2624328" y="3299790"/>
            <a:ext cx="1975104" cy="1052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tr-TR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hücresi hasarına yol açar. 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36592" y="2798064"/>
            <a:ext cx="2103120" cy="16459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736592" y="2798064"/>
            <a:ext cx="2103120" cy="310896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800600" y="2798064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Hedef Organ Toks.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4800600" y="3299790"/>
            <a:ext cx="1975104" cy="1052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maruz 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kalma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spesifik</a:t>
            </a: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organ hasarı: karaciğer, böbrek, akciğer, kan, sinir sistemi.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912864" y="2798064"/>
            <a:ext cx="2103120" cy="16459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912864" y="2798064"/>
            <a:ext cx="2103120" cy="310896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976872" y="2798064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Aspirasyon Toksisitesi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6976872" y="3299790"/>
            <a:ext cx="1975104" cy="1052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Yutma/kusma yoluyla sıvı ya da katının soluk borusuna kaçması. Akciğerde kimyasal pnömoni ve ölüme yol açabilir. Örnek: petrol ürünleri.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Çevresel Zararlar — Su Toksisitesi ve Biyobirikim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566928"/>
          </a:xfrm>
          <a:prstGeom prst="rect">
            <a:avLst/>
          </a:prstGeom>
          <a:solidFill>
            <a:srgbClr val="E8F5EE"/>
          </a:solidFill>
          <a:ln w="12700">
            <a:solidFill>
              <a:srgbClr val="27884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Kullandığımız kimyasallar sadece bizi değil, lavaboya veya toprağa döküldüğünde ekosistemi de tehdit eder. </a:t>
            </a:r>
            <a:endParaRPr lang="tr-TR" sz="1250" b="1" dirty="0">
              <a:solidFill>
                <a:srgbClr val="27884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250" b="1" dirty="0" err="1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Atık</a:t>
            </a:r>
            <a:r>
              <a:rPr lang="en-US" sz="1250" b="1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kimyasal asla lağıma veya çöpe atılmaz.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783080"/>
            <a:ext cx="8229600" cy="102412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1783080"/>
            <a:ext cx="8229600" cy="32918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66928" y="1783080"/>
            <a:ext cx="7955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Akut Su Toksisitesi (Kat.1–3)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2148840"/>
            <a:ext cx="7955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 süreli maruziyetle su canlılarına zarar verir. LC₅₀ &lt; 1 mg/L (96 saatte balıkların yarısı ölür). Örnek: bakır sülfat, formaldehit, birçok organik çözücü.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2880360"/>
            <a:ext cx="8229600" cy="102412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2880360"/>
            <a:ext cx="8229600" cy="32918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66928" y="2880360"/>
            <a:ext cx="7955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Kronik Su Toksisitesi (Kat.1–4)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66928" y="3246120"/>
            <a:ext cx="7955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Uzun süreli veya tekrarlayan maruziyette birikim yaparak zarar verir. Biyobirikim: besin zinciriyle büyüyen organizmalarda konsantrasyon artar. Örnek: ağır metaller (Hg, Pb, Cd).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57200" y="3977640"/>
            <a:ext cx="8229600" cy="102412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3977640"/>
            <a:ext cx="8229600" cy="329184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66928" y="3977640"/>
            <a:ext cx="7955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Ozon Tabakasını Bozanlar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66928" y="4343400"/>
            <a:ext cx="7955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maddenin kalıcılığını, birikimini ve ekosistemde hareketliliğini inceler. P (kalıcılık), B (biyobirikim) ve T (toksisite) kriterleri — PBT değerlendirmesi.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GHS Piktogramları — 9 Sembolü Tanıyın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08760" y="1133856"/>
            <a:ext cx="16276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Ünlem İşareti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1499616"/>
            <a:ext cx="16276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Akut </a:t>
            </a:r>
            <a:r>
              <a:rPr lang="en-US" sz="105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toksisite</a:t>
            </a: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, cilt/göz tahrişi, solunum hassasiyeti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4251960" y="1133856"/>
            <a:ext cx="16276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Kafatası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251960" y="1499616"/>
            <a:ext cx="16276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Akut toksisite Kat.1–3 — çok toksik veya öldürücü maddeler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6995160" y="1133856"/>
            <a:ext cx="16276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Alev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1499616"/>
            <a:ext cx="16276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sıvı/gaz/katı, piroforik, kendiliğinden ısınan maddeler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1508760" y="2560320"/>
            <a:ext cx="16276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</a:t>
            </a:r>
            <a:r>
              <a:rPr lang="tr-TR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200" b="1" dirty="0" err="1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Üstünde</a:t>
            </a: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Alev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1508760" y="2926080"/>
            <a:ext cx="16276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Oksitleyici gazlar, sıvılar ve katılar — yangını besler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251960" y="2560320"/>
            <a:ext cx="16276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Patlayan Bomba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4251960" y="2926080"/>
            <a:ext cx="16276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Patlayıcılar, kararsız patlayıcılar, organik peroksitler Kat.1–2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6995160" y="2560320"/>
            <a:ext cx="16276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Basınçlı Gaz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6995160" y="2926080"/>
            <a:ext cx="16276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Sıkıştırılmış, sıvılaştırılmış ve çözünmüş gazlar, soğutulmuş sıvılaştırılmış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1508760" y="3986784"/>
            <a:ext cx="16276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55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Aşındırıcı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508760" y="4352544"/>
            <a:ext cx="16276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Cilt yanığı Kat.1, ciddi göz hasarı Kat.1, metallere karşı korozif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251960" y="3986784"/>
            <a:ext cx="16276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Sağlık Tehlike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4251960" y="4352544"/>
            <a:ext cx="16276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Kanserojen, mutajen, üreme toks., hedef organ toks., solunum hassasiyeti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6995160" y="3986784"/>
            <a:ext cx="16276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Çevre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6995160" y="4352544"/>
            <a:ext cx="162763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canlılarına akut veya kronik toksisite Kat.1–2</a:t>
            </a:r>
            <a:endParaRPr lang="en-US" sz="1050" dirty="0"/>
          </a:p>
        </p:txBody>
      </p:sp>
      <p:sp>
        <p:nvSpPr>
          <p:cNvPr id="43" name="AutoShape 2" descr="GHS03 Oksitleyici Piktogramı">
            <a:extLst>
              <a:ext uri="{FF2B5EF4-FFF2-40B4-BE49-F238E27FC236}">
                <a16:creationId xmlns:a16="http://schemas.microsoft.com/office/drawing/2014/main" id="{AF42A186-AECB-7586-CDAB-8C5977FFCF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0B61AEBB-73F5-FB12-58ED-46F187EEB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92" y="2419350"/>
            <a:ext cx="89275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1BD9955-AA46-D9F9-1892-4BFF591C7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57" y="3743895"/>
            <a:ext cx="892756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2378B8B6-8700-4B7A-A2EA-9AA0C34DF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23" y="1094805"/>
            <a:ext cx="89275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660DEAFF-EACB-1109-5226-526568F10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797" y="1094805"/>
            <a:ext cx="89275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17F1EBEA-69AF-8A80-9B36-EF1F60A8E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796" y="2419350"/>
            <a:ext cx="89275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788DD8DC-412E-5E78-B2C0-55FD1838D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797" y="3785616"/>
            <a:ext cx="89275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070EDC6A-1FC9-C7DF-ACA5-EBA7F38E9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997" y="1094805"/>
            <a:ext cx="89275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E58A71A7-ACF3-7B41-763A-C8427D9AA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996" y="2419350"/>
            <a:ext cx="89275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67BB7C75-E281-1464-DE15-C997CB697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995" y="3743895"/>
            <a:ext cx="89275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GHS Kimyasal Etiketi — Anatomisi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4114800" cy="3886200"/>
          </a:xfrm>
          <a:prstGeom prst="rect">
            <a:avLst/>
          </a:prstGeom>
          <a:solidFill>
            <a:srgbClr val="FFFFFF"/>
          </a:solidFill>
          <a:ln w="25400">
            <a:solidFill>
              <a:srgbClr val="1A2A3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051560"/>
            <a:ext cx="4114800" cy="50292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05156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SODYUM HİDROKSİT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487168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TEHLİKE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2889504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H290: Metaller için aşındırıcı olabilir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3191256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H314: Ciddi cilt yanıklarına ve göz hasarına yol açar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3493008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P260: Tozu/dumanı solumayın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79476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P280: Koruyucu eldiven ve göz koruyucu kullanın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09651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P310: Derhal bir ZEHİR MERKEZİ'ni arayın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43484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Üretici</a:t>
            </a: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Kimya A.Ş. · Tel: 0272 21</a:t>
            </a:r>
            <a:r>
              <a:rPr lang="tr-TR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0</a:t>
            </a:r>
            <a:r>
              <a:rPr lang="tr-TR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800600" y="1197864"/>
            <a:ext cx="347472" cy="347472"/>
          </a:xfrm>
          <a:prstGeom prst="ellipse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00600" y="1197864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239512" y="1143000"/>
            <a:ext cx="34472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Ürün Adı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239512" y="1417320"/>
            <a:ext cx="3447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kimyasal isim — Türkçe ve/veya İngilizce. Formül (NaOH) veya kısaltma YETERLI DEĞİLDİR.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800600" y="1856232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800600" y="185623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5239512" y="1801368"/>
            <a:ext cx="34472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Piktogramlar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5239512" y="2075688"/>
            <a:ext cx="3447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GHS tehlike sembolü — kırmızı kenarlı elmas içinde. Her piktogram farklı tehlike türünü gösterir.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800600" y="2514600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800600" y="251460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2459736"/>
            <a:ext cx="34472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Sinyal Kelimesi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2734056"/>
            <a:ext cx="3447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TEHLİKE veya UYARI. Tehlike ciddiyetini tek bakışta ifade eder.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800600" y="3172968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800600" y="3172968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5239512" y="3118104"/>
            <a:ext cx="34472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Tehlike İfadeleri (H)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5239512" y="3392424"/>
            <a:ext cx="3447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Örn. H314: 'Ciddi cilt yanıklarına ve göz hasarına yol açar.' Her H kodu size maddenin ne yapabileceğini söyler.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800600" y="3831336"/>
            <a:ext cx="347472" cy="347472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800600" y="3831336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5239512" y="3776472"/>
            <a:ext cx="34472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Önlem İfadeleri (P)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5239512" y="4050792"/>
            <a:ext cx="3447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kodları — güvenli kullanım, depolama, ilk yardım ve bertaraf önlemleri.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800600" y="4489704"/>
            <a:ext cx="347472" cy="347472"/>
          </a:xfrm>
          <a:prstGeom prst="ellipse">
            <a:avLst/>
          </a:prstGeom>
          <a:solidFill>
            <a:srgbClr val="4A556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800600" y="4489704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5239512" y="4434840"/>
            <a:ext cx="344728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55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Üretici Bilgisi</a:t>
            </a:r>
            <a:endParaRPr lang="en-US" sz="1200" dirty="0"/>
          </a:p>
        </p:txBody>
      </p:sp>
      <p:sp>
        <p:nvSpPr>
          <p:cNvPr id="43" name="Text 41"/>
          <p:cNvSpPr txBox="1"/>
          <p:nvPr/>
        </p:nvSpPr>
        <p:spPr>
          <a:xfrm>
            <a:off x="5239512" y="4709160"/>
            <a:ext cx="3447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Şirket adı, adresi ve telefon numarası — acil durumda ulaşım için kritiktir.</a:t>
            </a:r>
            <a:endParaRPr lang="en-US" sz="1050" dirty="0"/>
          </a:p>
        </p:txBody>
      </p:sp>
      <p:pic>
        <p:nvPicPr>
          <p:cNvPr id="44" name="Picture 8">
            <a:extLst>
              <a:ext uri="{FF2B5EF4-FFF2-40B4-BE49-F238E27FC236}">
                <a16:creationId xmlns:a16="http://schemas.microsoft.com/office/drawing/2014/main" id="{EA8CAE03-EE25-18E7-C6A1-63D7794E5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014" y="1570824"/>
            <a:ext cx="892756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>
            <a:extLst>
              <a:ext uri="{FF2B5EF4-FFF2-40B4-BE49-F238E27FC236}">
                <a16:creationId xmlns:a16="http://schemas.microsoft.com/office/drawing/2014/main" id="{A7E70408-2B48-51E9-0A5B-EE25D2204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23" y="1579968"/>
            <a:ext cx="892757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Güvenlik Bilgi </a:t>
            </a:r>
            <a:r>
              <a:rPr lang="en-US" sz="2200" b="1" dirty="0" err="1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Formu</a:t>
            </a: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</a:t>
            </a:r>
            <a:r>
              <a:rPr lang="tr-TR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GSF</a:t>
            </a: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37032" y="1074420"/>
            <a:ext cx="8229600" cy="438912"/>
          </a:xfrm>
          <a:prstGeom prst="rect">
            <a:avLst/>
          </a:prstGeom>
          <a:solidFill>
            <a:srgbClr val="E8F5EE"/>
          </a:solidFill>
          <a:ln w="12700">
            <a:solidFill>
              <a:srgbClr val="27884F"/>
            </a:solidFill>
            <a:prstDash val="solid"/>
          </a:ln>
        </p:spPr>
        <p:txBody>
          <a:bodyPr/>
          <a:lstStyle/>
          <a:p>
            <a:endParaRPr lang="tr-TR" dirty="0"/>
          </a:p>
        </p:txBody>
      </p:sp>
      <p:sp>
        <p:nvSpPr>
          <p:cNvPr id="7" name="Text 5"/>
          <p:cNvSpPr txBox="1"/>
          <p:nvPr/>
        </p:nvSpPr>
        <p:spPr>
          <a:xfrm>
            <a:off x="637032" y="1092708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Laboratuvarda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kullandığınız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her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için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GSF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önceden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okuyun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53440" y="1581912"/>
            <a:ext cx="7796784" cy="548640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70432" y="1609344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Kimlik ve Bileşim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1170432" y="1883664"/>
            <a:ext cx="7452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 Kimyasal adı, kullanım ve tedarikçi · 2: Tehlike tanımlaması, GHS sınıflandırması · 3: CAS numarası, EC numarası, bileşenler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53440" y="2157984"/>
            <a:ext cx="7796784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170432" y="218541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İlk Yardım ve Kaza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1170432" y="2459736"/>
            <a:ext cx="7452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 Maruz kalma şekline göre ilk yardım (solunum, cilt, göz, yutma) · 5: Yangın söndürme malzemeleri ve kaçınılması gerekenler · 6: Kaza durumunda yapılacaklar, dökülme kiti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53440" y="2734056"/>
            <a:ext cx="7796784" cy="548640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170432" y="2761488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Kullanım ve Maruziyet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1170432" y="3035808"/>
            <a:ext cx="7452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7: Güvenli kullanım, depolama sıcaklığı ve uyumsuz maddeler · 8: TWA/STEL limitleri, mühendislik kontrolleri, zorunlu KKD detayları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853440" y="3310128"/>
            <a:ext cx="7796784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1170432" y="33375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Fiziksel Özellik ve Reaktivite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1170432" y="3611880"/>
            <a:ext cx="7452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 Görünüm, koku, pH, erime/kaynama noktası, buhar basıncı, yoğunluk · 10: Kararlılık, kaçınılacak koşullar, tehlikeli bozunma ürünleri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853440" y="3886200"/>
            <a:ext cx="7796784" cy="548640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1170432" y="3913632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Toksikoloji ve Çevre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1170432" y="4187952"/>
            <a:ext cx="7452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 Akut/kronik etkileri, maruziyet yolları, semptomlar · 12: Eko-toksisite, biyobirikim, toprak hareketliliği, PBT değerlendirmesi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853440" y="4462272"/>
            <a:ext cx="7796784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1170432" y="4489704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Atık, Taşıma ve Mevzuat</a:t>
            </a:r>
            <a:endParaRPr lang="en-US" sz="1250" dirty="0"/>
          </a:p>
        </p:txBody>
      </p:sp>
      <p:sp>
        <p:nvSpPr>
          <p:cNvPr id="37" name="Text 35"/>
          <p:cNvSpPr txBox="1"/>
          <p:nvPr/>
        </p:nvSpPr>
        <p:spPr>
          <a:xfrm>
            <a:off x="1170432" y="4764024"/>
            <a:ext cx="7452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13: Atık bertaraf yöntemi (tehlikeli atık kodu) · 14: UN numarası, ADR sınıfı · 15: AB/TR mevzuat referansları · 16: Güncellenme tarihi, kısaltmalar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NFPA 704 Tehlike Elması — Yangın Servislerinin Sistemi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502920"/>
          </a:xfrm>
          <a:prstGeom prst="rect">
            <a:avLst/>
          </a:prstGeom>
          <a:solidFill>
            <a:srgbClr val="FFF0EE"/>
          </a:solidFill>
          <a:ln w="12700">
            <a:solidFill>
              <a:srgbClr val="E84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NFPA (National Fire Protection Association) elması, yangın servislerinin acil müdahalede kimyasal tehlikeyi anında kavraması için tasarlanmıştır. Maden müh. lablarında bazı kimyasal depolarda görebilirsiniz.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657600" y="1581912"/>
            <a:ext cx="5029200" cy="79552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57600" y="1581912"/>
            <a:ext cx="5029200" cy="32004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0" y="1581912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MAVİ (</a:t>
            </a:r>
            <a:r>
              <a:rPr lang="tr-TR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</a:t>
            </a: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— Sağlık Tehlikesi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3749040" y="201168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 Tehlike yok · 1: Hafif · 2: Tehlikeli · 3: Çok tehlikeli · 4: Ölümcül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657600" y="2432304"/>
            <a:ext cx="5029200" cy="79552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657600" y="2432304"/>
            <a:ext cx="5029200" cy="32004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749040" y="2432304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KIRMIZI (</a:t>
            </a:r>
            <a:r>
              <a:rPr lang="tr-TR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üst</a:t>
            </a: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— Yanıcılık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3749040" y="286207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 Yanmaz · 1: &gt;93°C · 2: 38–93°C · 3: &lt;38°C · 4: &lt;23°C ve kaynama &lt;38°C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657600" y="3282696"/>
            <a:ext cx="5029200" cy="79552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657600" y="3282696"/>
            <a:ext cx="5029200" cy="320040"/>
          </a:xfrm>
          <a:prstGeom prst="rect">
            <a:avLst/>
          </a:prstGeom>
          <a:solidFill>
            <a:srgbClr val="F0A5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749040" y="3282696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SARI (sağ) — Reaktivite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3749040" y="3712464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 Kararlı · 1: Kararsız ısıda · 2: Kimyasal değişim · 3: Patlayabilir · 4: Kolayca patlar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3657600" y="4133088"/>
            <a:ext cx="5029200" cy="79552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657600" y="4133088"/>
            <a:ext cx="5029200" cy="32004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0" y="4133088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BEYAZ (alt) — Özel Tehlikeler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3749040" y="4507992"/>
            <a:ext cx="484632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OXY: oksitleyici · W: su ile tepkiyen · ACID/ALK: asit/baz · BIO: biyolojik tehlike</a:t>
            </a:r>
            <a:endParaRPr lang="en-US" sz="1100" dirty="0"/>
          </a:p>
        </p:txBody>
      </p:sp>
      <p:pic>
        <p:nvPicPr>
          <p:cNvPr id="32" name="Resim 31" descr="metin içeren bir resim&#10;&#10;Açıklama otomatik olarak oluşturuldu">
            <a:extLst>
              <a:ext uri="{FF2B5EF4-FFF2-40B4-BE49-F238E27FC236}">
                <a16:creationId xmlns:a16="http://schemas.microsoft.com/office/drawing/2014/main" id="{F647AF63-0604-47CA-2C8C-2AEAD0A5FE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8" t="3639" r="34609"/>
          <a:stretch>
            <a:fillRect/>
          </a:stretch>
        </p:blipFill>
        <p:spPr>
          <a:xfrm>
            <a:off x="731520" y="1645920"/>
            <a:ext cx="2182368" cy="34244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Kimyasalların Güvenli Depolanması — Temel Kurallar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231392"/>
            <a:ext cx="8366760" cy="3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Kimyasalları tehlike özelliklerine göre gruplandırın — birbirleriyle tepkiyen maddeler aynı dolap veya raf bölmesinde ASLA bulundurulamaz.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Asitler ile bazları kesinlikle ayrı dolaplarda saklayın — aynı bölmede bırakmak korozif buhar ve ısı açığa çıkarır.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sıvıları (aseton, etanol, hekzan vb.) asit ve bazlardan ayrı, yangına dayanıklı dolaplarda saklayın.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Piroforik bileşikleri (n-BuLi, Na metal vb.) inert atmosfer altında, yanıcı maddelerden uzak saklayın.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Oksitleyici maddeler (KMnO₄, H₂O₂, HNO₃ &gt;70%) indirgeyici maddelerden ve yanıcılardan uzak tutulmalıdır.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ile reaktif kimyasallar (sodyum, potasyum, kalsiyum karbür) nemden ve su kaynaklarından uzak, sızdırmaz kaplarda saklanmalıdır.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Termal olarak kararsız maddeler (organik peroksitler) patlama korumalı buzdolabında saklanır — normal buzdolabı kullanılmaz.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kaplar kapalı, dik konumda, etiketli ve orijinal ambalajında tutulmalıdır. Kimyasalları isimsiz kaplara aktarmayın.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Stok miktarını minimumda tutun — ihtiyaçtan fazla kimyasal laboratuvarda bulundurmak gereksiz risk yaratır.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Depolama Uyumsuzluk Tablosu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411480"/>
          </a:xfrm>
          <a:prstGeom prst="rect">
            <a:avLst/>
          </a:prstGeom>
          <a:solidFill>
            <a:srgbClr val="FFF0EE"/>
          </a:solidFill>
          <a:ln w="12700">
            <a:solidFill>
              <a:srgbClr val="E84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dolap veya raftaki uyumsuz kimyasallar temas ettiğinde yangın, patlama veya toksik gaz açığa çıkabilir.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8229600" cy="310896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12064" y="164592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340864" y="164592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Ayrı Saklanacaklar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352544" y="1645920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Olası Tehlike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547104" y="1645920"/>
            <a:ext cx="2240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Örnekler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1975104"/>
            <a:ext cx="8229600" cy="457200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12064" y="1993392"/>
            <a:ext cx="16824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Asitler (HCl, H₂SO₄, HNO₃)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2340864" y="1993392"/>
            <a:ext cx="1865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Bazlar, yanıcılar, oksitleyiciler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352544" y="1993392"/>
            <a:ext cx="20482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Ekzotermik reaksiyon, korozif buhar, yangın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6547104" y="1993392"/>
            <a:ext cx="21854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Asetik asit + NaOH → ısı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2450592"/>
            <a:ext cx="82296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12064" y="2468880"/>
            <a:ext cx="16824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Bazlar (NaOH, NH₃, Ca(OH)₂)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2340864" y="2468880"/>
            <a:ext cx="1865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Asitler, yanıcılar, organik maddeler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352544" y="2468880"/>
            <a:ext cx="20482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Sabunlaşma reaksiyonu, ısı açığa çıkması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547104" y="2468880"/>
            <a:ext cx="21854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NaOH + etanol → sıcaklık artışı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12064" y="2944368"/>
            <a:ext cx="16824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Oksitleyiciler (KMnO₄, H₂O₂)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2340864" y="2944368"/>
            <a:ext cx="1865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ve indirgeyici maddeler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4352544" y="2944368"/>
            <a:ext cx="20482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Yangın veya patlama — oksidasyonu şiddetlendirir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547104" y="2944368"/>
            <a:ext cx="21854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KMnO₄ + gliserin → ani yanma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" y="3401568"/>
            <a:ext cx="82296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12064" y="3419856"/>
            <a:ext cx="16824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sıvılar (aseton, etanol)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2340864" y="3419856"/>
            <a:ext cx="1865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Asitler, bazlar, oksitleyiciler, açık alev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4352544" y="3419856"/>
            <a:ext cx="20482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Parlama ve yangın riski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6547104" y="3419856"/>
            <a:ext cx="21854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Aseton + HNO₃ → patlama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57200" y="3877056"/>
            <a:ext cx="8229600" cy="457200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12064" y="3895344"/>
            <a:ext cx="16824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Su-reaktif (Na, K, CaC₂)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2340864" y="3895344"/>
            <a:ext cx="1865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Herhangi bir su veya suya yakın maddeler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4352544" y="3895344"/>
            <a:ext cx="20482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 gazı üretimi → patlama/yangın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6547104" y="3895344"/>
            <a:ext cx="21854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+ H₂O → NaOH + H₂↑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457200" y="4352544"/>
            <a:ext cx="82296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12064" y="4370832"/>
            <a:ext cx="16824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Piroforiklerin (n-BuLi)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2340864" y="4370832"/>
            <a:ext cx="1865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Hava, nem, oksijenli maddeler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4352544" y="4370832"/>
            <a:ext cx="20482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Kendiliğinden alev alma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6547104" y="4370832"/>
            <a:ext cx="21854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n-BuLi + O₂ → ani yanma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813816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813816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Tehlikeli Atık Yönetimi ve Bertarafı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941832"/>
            <a:ext cx="8229600" cy="475488"/>
          </a:xfrm>
          <a:prstGeom prst="rect">
            <a:avLst/>
          </a:prstGeom>
          <a:solidFill>
            <a:srgbClr val="FFF0EE"/>
          </a:solidFill>
          <a:ln w="19050">
            <a:solidFill>
              <a:srgbClr val="E84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960120"/>
            <a:ext cx="7955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atıkları lavaboya dökmek veya çöpe atmak hem yasaldır hem de çevresel felakete yol açar. </a:t>
            </a:r>
            <a:endParaRPr lang="tr-TR" sz="1250" b="1" dirty="0">
              <a:solidFill>
                <a:srgbClr val="E842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250" b="1" dirty="0" err="1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Türkiye'de</a:t>
            </a:r>
            <a:r>
              <a:rPr lang="en-US" sz="12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Tehlikeli Atık Yönetmeliği kapsamında ihbar suçtur.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517904"/>
            <a:ext cx="8229600" cy="75895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1517904"/>
            <a:ext cx="8229600" cy="292608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66928" y="1517904"/>
            <a:ext cx="7955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Organik Çözücü Atıkları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1847088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Aseton, etanol, metanol, hekzan, kloroform, eter vb. Ayrı etiketli, sızdırmaz kaplarda biriktirilir. Klorlu ve klorosuz çözücüler AYRI kaplara koyulur.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331720"/>
            <a:ext cx="8229600" cy="75895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2331720"/>
            <a:ext cx="8229600" cy="292608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66928" y="2331720"/>
            <a:ext cx="7955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İnorganik Asit/Baz Atıkları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66928" y="2660904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H₂SO₄, HCl, HNO₃, NaOH atıkları ayrı kaplarda toplanır. Asit ve baz ASLA aynı atık kabına koyulmaz. Nötralize edilmiş atık için lab sorumluna danışın.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3145536"/>
            <a:ext cx="8229600" cy="75895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3145536"/>
            <a:ext cx="8229600" cy="292608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66928" y="3145536"/>
            <a:ext cx="7955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Ağır Metal İçeren Atıklar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66928" y="3474720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Pb, Hg, Cd, Cr, As içeren çözeltiler ayrı etiketli kaplarda. Bu atıklar kanalizasyona kesinlikle verilemez; lisanslı atık şirketine devredilir.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57200" y="3959352"/>
            <a:ext cx="8229600" cy="75895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7200" y="3959352"/>
            <a:ext cx="8229600" cy="292608"/>
          </a:xfrm>
          <a:prstGeom prst="rect">
            <a:avLst/>
          </a:prstGeom>
          <a:solidFill>
            <a:srgbClr val="4A556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66928" y="3959352"/>
            <a:ext cx="7955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Reaktif/Tehlikeli Katı Atıklar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66928" y="4288536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Kirlenmiş filtre kağıdı, eldiven, kimyasal yüklü malzeme — kimyasal atık torbalarına koyulur. Evsel çöple karıştırılmaz. Reaktif katılar ayrıca paketlenir.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57200" y="4687824"/>
            <a:ext cx="8229600" cy="455676"/>
          </a:xfrm>
          <a:prstGeom prst="rect">
            <a:avLst/>
          </a:prstGeom>
          <a:solidFill>
            <a:srgbClr val="E8F5EE"/>
          </a:solidFill>
          <a:ln w="12700">
            <a:solidFill>
              <a:srgbClr val="27884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94360" y="4687825"/>
            <a:ext cx="7955280" cy="4804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atık kabı: kimyasalın tam adı · konsantrasyon · tarih · sorumlu adı etiketiyle işaretlenmelidir. Etiketsiz atık kabı kabul edilmez.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Dökülme — Müdahale Prosedürü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4206240" cy="39319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051560"/>
            <a:ext cx="4206240" cy="36576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30352" y="1051560"/>
            <a:ext cx="405993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KÜÇÜK DÖKÜLME (&lt; 1 litre, düşük tehlike)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66928" y="1581912"/>
            <a:ext cx="292608" cy="292608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66928" y="158191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932688" y="1508760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Kişisel güvenlik: uygun KKD'yi giyin (eldiven, gözlük, önlük)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66928" y="2112264"/>
            <a:ext cx="292608" cy="292608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66928" y="2112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932688" y="2039112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Çevredeki kişileri uyarın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66928" y="2642616"/>
            <a:ext cx="292608" cy="292608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66928" y="26426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" y="2569464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Dökülmeyi durdurun — kabın ağzını kapatın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66928" y="3172968"/>
            <a:ext cx="292608" cy="292608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66928" y="317296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932688" y="3099816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Dökülme kitini kullanın: absorban malzemeyi dökülme üzerine yayın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66928" y="3703320"/>
            <a:ext cx="292608" cy="292608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66928" y="370332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32688" y="3630168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Kontamine absorbanı tehlikeli atık torbasına koyun, etiketleyin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66928" y="4233672"/>
            <a:ext cx="292608" cy="292608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66928" y="4233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932688" y="4160520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Bölgeyi </a:t>
            </a:r>
            <a:r>
              <a:rPr lang="en-US" sz="115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temizleyin</a:t>
            </a: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</a:t>
            </a:r>
            <a:r>
              <a:rPr lang="tr-TR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danışmanınıza veya</a:t>
            </a: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lab sorumlusuna bildirin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754880" y="1051560"/>
            <a:ext cx="4206240" cy="393192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754880" y="1051560"/>
            <a:ext cx="4206240" cy="36576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828032" y="1051560"/>
            <a:ext cx="405993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BÜYÜK DÖKÜLME (&gt; 1 litre, yüksek tehlike)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4864608" y="1581912"/>
            <a:ext cx="292608" cy="29260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864608" y="158191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5230368" y="1508760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Bölgeyi DERHAL terk edin — başka kişileri de uyarın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4864608" y="2112264"/>
            <a:ext cx="292608" cy="29260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864608" y="2112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5230368" y="2039112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Yangın alarmını çalıştırın (gerekirse)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4864608" y="2642616"/>
            <a:ext cx="292608" cy="29260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864608" y="26426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5230368" y="2569464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Danışmanınıza veya L</a:t>
            </a: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sorumlusuna ve gerekirse 112'ye haber verin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4864608" y="3172968"/>
            <a:ext cx="292608" cy="29260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864608" y="317296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5230368" y="3099816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Kimyasalın GBF'sini acil ekibe verin — antidot bilgisi için kritik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4864608" y="3703320"/>
            <a:ext cx="292608" cy="29260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864608" y="370332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44" name="Text 42"/>
          <p:cNvSpPr txBox="1"/>
          <p:nvPr/>
        </p:nvSpPr>
        <p:spPr>
          <a:xfrm>
            <a:off x="5230368" y="3630168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Bölgeye eğitimli personel olmadan girilmez</a:t>
            </a:r>
            <a:endParaRPr lang="en-US" sz="1150" dirty="0"/>
          </a:p>
        </p:txBody>
      </p:sp>
      <p:sp>
        <p:nvSpPr>
          <p:cNvPr id="45" name="Shape 43"/>
          <p:cNvSpPr/>
          <p:nvPr/>
        </p:nvSpPr>
        <p:spPr>
          <a:xfrm>
            <a:off x="4864608" y="4233672"/>
            <a:ext cx="292608" cy="29260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4864608" y="4233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47" name="Text 45"/>
          <p:cNvSpPr txBox="1"/>
          <p:nvPr/>
        </p:nvSpPr>
        <p:spPr>
          <a:xfrm>
            <a:off x="5230368" y="4160520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r>
              <a:rPr lang="en-US" sz="115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</a:t>
            </a: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kimyasal, ne kadar, ne zaman, </a:t>
            </a:r>
            <a:r>
              <a:rPr lang="en-US" sz="115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nasıl</a:t>
            </a:r>
            <a:r>
              <a:rPr lang="tr-TR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bilgisini yetkililere söyleyin.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Madde Taşıma Kuralları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24712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1247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078992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Taşıma tek kişiyle yapılmaz; yardım alın. Yalnızca mesai saatlerinde taşıyın.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9224" y="1508760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1686415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" y="1686415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960120" y="1640695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 içinde el arabası veya bu amaç için tasarlanmış taşıyıcı kullanın.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9224" y="2070463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2248118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57200" y="224811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60120" y="2202398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Taşıma sırasında uygun KKD'leri (önlük, eldiven, gözlük) giyin.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9224" y="2632166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2809821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7200" y="2809821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960120" y="2764101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Tehlikeli maddeleri asansörde veya koridorda ağzı açık bırakmayın; ikincil kap içinde taşıyın.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49224" y="3193869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7200" y="3371523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57200" y="3371523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960120" y="3325803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Dış kabı kirlenmiş maddeleri taşımadan önce temizleyin.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9224" y="3755571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7200" y="3933226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7200" y="393322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960120" y="3887506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Gaz silindirlerini regülatör takılıyken hareket ettirmeyin; el arabası veya zincirle sabitleyin.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49224" y="4317274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4494929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4494929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960120" y="4449209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Toksik gaz şüphesi varsa silindiri çeker ocağa alın, labı boşaltın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danışmanınıza veya </a:t>
            </a:r>
            <a:r>
              <a:rPr lang="tr-TR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</a:t>
            </a: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Sorumlusuna haber verin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Çeker Ocak — Doğru Kullanım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1219200"/>
            <a:ext cx="5532120" cy="3672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Çeker ocak, kullanıcıyı tehlikeli duman, buhar ve tozlara karşı koruyan yerel bir havalandırma sistemidir.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 yüksekliğini güvenli seviyede tutun — çalışırken kollar serbest hareket etmeli, cam düşük konumda olmalıdır.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Hava akışı engelini kaldırın — tüp, kap veya alet çeker ocağın dibine konulmamalıdır.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Açık alev, kıvılcım veya statik elektrik kaynakları çeker ocak içinde kullanılmamalıdır.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Çeker ocak içinde oluşan atık buharı emen egzoz sisteminin düzgün çalıştığını her kullanım öncesinde kontrol edin.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Çeker ocak arızalıysa veya alarm veriyorsa derhal kullanmayı bırakın </a:t>
            </a:r>
            <a:r>
              <a:rPr lang="en-US" sz="14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</a:t>
            </a: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danışmanınıza veya </a:t>
            </a:r>
            <a:r>
              <a:rPr lang="tr-TR" sz="14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</a:t>
            </a:r>
            <a:r>
              <a:rPr lang="tr-TR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Sorumlusuna</a:t>
            </a: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bildirin.</a:t>
            </a:r>
            <a:endParaRPr lang="en-US" sz="1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326AFB9-673C-8B49-E99B-736420027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769" y="1033272"/>
            <a:ext cx="2950464" cy="407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Güvenlik — Kişisel Kontrol Listesi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411480"/>
          </a:xfrm>
          <a:prstGeom prst="rect">
            <a:avLst/>
          </a:prstGeom>
          <a:solidFill>
            <a:srgbClr val="E8F0FB"/>
          </a:solidFill>
          <a:ln w="12700">
            <a:solidFill>
              <a:srgbClr val="1B5FA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5F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kimyasal kullanımından önce bu kontrol listesini zihinsel olarak geçin. Bir madde işaretleyemiyorsanız çalışmaya başlamayın.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716024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" y="171602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171602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Kullanacağım kimyasalın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GBF'sini</a:t>
            </a: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okudum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754880" y="1716024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54880" y="171602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120640" y="171602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Kimyasalın uyumsuz olduğu maddeleri ve depolama koşullarını öğrendim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2392680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57200" y="23926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23926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Etiketin tam okunduğunu ve piktogramların anlamını bildiğimi doğruladım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754880" y="2392680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754880" y="23926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120640" y="23926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Gerekli KKD türünü (eldiven tipi, maske sınıfı)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belirledi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3069336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57200" y="30693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306933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Çeker ocağın çalıştığını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</a:t>
            </a: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ettim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754880" y="3069336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754880" y="30693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120640" y="306933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Dökülme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kitinin</a:t>
            </a: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</a:t>
            </a:r>
            <a:r>
              <a:rPr lang="tr-TR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temizlilk</a:t>
            </a:r>
            <a:r>
              <a:rPr lang="tr-TR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malzemelerinin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nerede</a:t>
            </a: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olduğunu biliyorum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3745992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7200" y="374599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822960" y="374599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atık kabının etiketli ve uygun türde olduğunu doğruladım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3745992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754880" y="374599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5120640" y="374599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Kimyasalı yalnızca danışmanımın belirttiği yöntemle kullanacağım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57200" y="4422648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57200" y="44226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822960" y="44226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 bitiminde atığı doğru kaba koydum, kapları kapattım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754880" y="4422648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4754880" y="44226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5120640" y="44226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Danışmanıma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çalışmayı</a:t>
            </a: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ve kullandığım kimyasalları bildirdim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Teşekkürler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01752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AKÜ Maden Mühendisliği Bölümü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Komisyonu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2510</Words>
  <Application>Microsoft Office PowerPoint</Application>
  <PresentationFormat>Ekran Gösterisi (16:9)</PresentationFormat>
  <Paragraphs>303</Paragraphs>
  <Slides>19</Slides>
  <Notes>19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4" baseType="lpstr">
      <vt:lpstr>Arial</vt:lpstr>
      <vt:lpstr>Calibri</vt:lpstr>
      <vt:lpstr>Cambria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5</cp:revision>
  <dcterms:created xsi:type="dcterms:W3CDTF">2026-10-07T08:49:06Z</dcterms:created>
  <dcterms:modified xsi:type="dcterms:W3CDTF">2026-10-08T07:45:27Z</dcterms:modified>
</cp:coreProperties>
</file>