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66" r:id="rId3"/>
    <p:sldId id="258" r:id="rId4"/>
    <p:sldId id="267" r:id="rId5"/>
    <p:sldId id="268" r:id="rId6"/>
    <p:sldId id="260" r:id="rId7"/>
    <p:sldId id="269" r:id="rId8"/>
    <p:sldId id="270" r:id="rId9"/>
    <p:sldId id="261" r:id="rId10"/>
    <p:sldId id="272" r:id="rId11"/>
    <p:sldId id="262" r:id="rId12"/>
    <p:sldId id="274" r:id="rId13"/>
    <p:sldId id="263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65" r:id="rId2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62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3205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A2A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0040" cy="5143500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411480"/>
            <a:ext cx="8046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EB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AKÜ Maden Mühendisliği Bölümü · İSG Komisyonu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960120"/>
            <a:ext cx="804672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Kişisel Koruyucu Donanımlar (KKD)</a:t>
            </a:r>
            <a:endParaRPr lang="en-US" sz="3800" dirty="0"/>
          </a:p>
        </p:txBody>
      </p:sp>
      <p:sp>
        <p:nvSpPr>
          <p:cNvPr id="6" name="Shape 4"/>
          <p:cNvSpPr/>
          <p:nvPr/>
        </p:nvSpPr>
        <p:spPr>
          <a:xfrm>
            <a:off x="548640" y="3337560"/>
            <a:ext cx="8046720" cy="36576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347472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A0B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Bölüm 3 — Doğru Seçim, Doğru Kullanım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38912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B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Laboratuvar </a:t>
            </a:r>
            <a:r>
              <a:rPr lang="en-US" sz="1200" dirty="0" err="1">
                <a:solidFill>
                  <a:srgbClr val="CB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Güvenliği</a:t>
            </a:r>
            <a:r>
              <a:rPr lang="en-US" sz="1200" dirty="0">
                <a:solidFill>
                  <a:srgbClr val="CB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CB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Eğitimi</a:t>
            </a:r>
            <a:r>
              <a:rPr lang="tr-TR" sz="1200" dirty="0">
                <a:solidFill>
                  <a:srgbClr val="CB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-    Öğr. Gör. Dr. Oğuzhan ÖZ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KKD Nedir ve Neden 'Son Çare' Olarak Görülür?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320040" y="1152144"/>
            <a:ext cx="446948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400"/>
              </a:spcAft>
            </a:pPr>
            <a:r>
              <a:rPr lang="en-US" sz="13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KKD (Kişisel Koruyucu Donanım): Kişi ile tehlike arasına girerek hasarı azaltan veya engelleyen her türlü ekipman.</a:t>
            </a:r>
            <a:endParaRPr lang="en-US" sz="1300" dirty="0"/>
          </a:p>
          <a:p>
            <a:pPr>
              <a:spcAft>
                <a:spcPts val="400"/>
              </a:spcAft>
            </a:pPr>
            <a:endParaRPr lang="en-US" sz="1300" dirty="0"/>
          </a:p>
          <a:p>
            <a:pPr>
              <a:spcAft>
                <a:spcPts val="4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Tehlike Kontrol Piramidi — etkinlik sırasına göre 5 katman:</a:t>
            </a:r>
            <a:endParaRPr lang="en-US" sz="1300" dirty="0"/>
          </a:p>
          <a:p>
            <a:pPr>
              <a:spcAft>
                <a:spcPts val="4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1. Tehlikeyi ortadan kaldır (en etkili) — tehlikeli kimyasalı süreçten çıkar</a:t>
            </a:r>
            <a:endParaRPr lang="en-US" sz="1300" dirty="0"/>
          </a:p>
          <a:p>
            <a:pPr>
              <a:spcAft>
                <a:spcPts val="4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2. İkame et — daha az tehlikeli madde veya yöntemle değiştir</a:t>
            </a:r>
            <a:endParaRPr lang="en-US" sz="1300" dirty="0"/>
          </a:p>
          <a:p>
            <a:pPr>
              <a:spcAft>
                <a:spcPts val="4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3. Mühendislik kontrolü — çeker ocak, havalandırma, koruma kafesi</a:t>
            </a:r>
            <a:endParaRPr lang="en-US" sz="1300" dirty="0"/>
          </a:p>
          <a:p>
            <a:pPr>
              <a:spcAft>
                <a:spcPts val="4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4. İdari kontrol — çalışma prosedürü, eğitim, rotasyon</a:t>
            </a:r>
            <a:endParaRPr lang="en-US" sz="1300" dirty="0"/>
          </a:p>
          <a:p>
            <a:pPr>
              <a:spcAft>
                <a:spcPts val="4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5. KKD (en az etkili) — tehlikeyi yok etmez, yalnızca bariyerle azaltır</a:t>
            </a:r>
            <a:endParaRPr lang="en-US" sz="1300" dirty="0"/>
          </a:p>
          <a:p>
            <a:pPr>
              <a:spcAft>
                <a:spcPts val="400"/>
              </a:spcAft>
            </a:pPr>
            <a:endParaRPr lang="en-US" sz="1300" dirty="0"/>
          </a:p>
          <a:p>
            <a:pPr>
              <a:spcAft>
                <a:spcPts val="400"/>
              </a:spcAft>
            </a:pPr>
            <a:r>
              <a:rPr lang="en-US" sz="13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KKD diğer katmanlar işe yaramadığında veya tamamlayıcı olarak kullanılır. KKD'yi giymek, tehlikenin ortadan kalktığı anlamına gelmez.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28944" y="1143000"/>
            <a:ext cx="1280160" cy="603504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274664" y="1143000"/>
            <a:ext cx="11887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Tehlikeyi Ortadan Kaldır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7576928" y="1111430"/>
            <a:ext cx="10972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78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etkili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954624" y="1801368"/>
            <a:ext cx="1828800" cy="603504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000344" y="1801368"/>
            <a:ext cx="173736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İkame Et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634584" y="2459736"/>
            <a:ext cx="2468880" cy="603504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680304" y="2459736"/>
            <a:ext cx="23774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Mühendislik Kontrolü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314544" y="3118104"/>
            <a:ext cx="3108960" cy="603504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360264" y="3118104"/>
            <a:ext cx="30175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İdari Kontrol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994504" y="3776472"/>
            <a:ext cx="3749040" cy="603504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040224" y="3776472"/>
            <a:ext cx="36576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KKD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8268056" y="4374970"/>
            <a:ext cx="10972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az etkili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Laboratuvarda Kullanılan Temel KKD Türleri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84582" y="1229167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B5FA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Laboratuvar Önlüğü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566928" y="1809110"/>
            <a:ext cx="2496312" cy="1116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 sıçramaya ve bulaşmaya karşı temel bariyer — diz boyunda, uzun kollu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200400" y="114300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527782" y="1229167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78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Eldivenler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3310128" y="1809110"/>
            <a:ext cx="2496312" cy="1116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 türüne göre nitril, lateks veya neopren — tüm tehlikelere tek tip eldiven yetmez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943600" y="114300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270982" y="1229167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Maske / Respiratör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6053328" y="1809110"/>
            <a:ext cx="2496312" cy="1116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Partikül filtreli P2/P3 veya kimyasal kartuşlu — çalışmaya uygun tür seçilmeli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57200" y="310896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84582" y="3195127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B5FA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Göz / Yüz Koruyucusu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566928" y="3775070"/>
            <a:ext cx="2496312" cy="1116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Koruyucu gözlük veya yüz siperi — sıçrama, aerosol ve radyasyon riskine karşı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3200400" y="310896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3527782" y="3195127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4A556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Güvenlik Ayakkabısı</a:t>
            </a:r>
            <a:endParaRPr lang="en-US" sz="1400" dirty="0"/>
          </a:p>
        </p:txBody>
      </p:sp>
      <p:sp>
        <p:nvSpPr>
          <p:cNvPr id="30" name="Text 28"/>
          <p:cNvSpPr txBox="1"/>
          <p:nvPr/>
        </p:nvSpPr>
        <p:spPr>
          <a:xfrm>
            <a:off x="3310128" y="3775070"/>
            <a:ext cx="2496312" cy="1116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Daima kapalı burunlu, ağır malzeme düşmesine karşı çelik burunlu tercih edilmeli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5943600" y="310896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270982" y="3195127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İşitme Koruyucusu</a:t>
            </a:r>
            <a:endParaRPr lang="en-US" sz="1400" dirty="0"/>
          </a:p>
        </p:txBody>
      </p:sp>
      <p:sp>
        <p:nvSpPr>
          <p:cNvPr id="35" name="Text 33"/>
          <p:cNvSpPr txBox="1"/>
          <p:nvPr/>
        </p:nvSpPr>
        <p:spPr>
          <a:xfrm>
            <a:off x="6053328" y="3775070"/>
            <a:ext cx="2496312" cy="11169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Sürekli gürültülü ortamlarda kulak tıkacı veya kulaklık — maruz kalma süresince takılı kalmalı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Laboratuvarda Kullanılan KKD Türleri ve Korudukları Tehlike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8229600" cy="301752"/>
          </a:xfrm>
          <a:prstGeom prst="rect">
            <a:avLst/>
          </a:prstGeom>
          <a:solidFill>
            <a:srgbClr val="1A2A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051560"/>
            <a:ext cx="16459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KKD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1965960" y="1051560"/>
            <a:ext cx="16459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Koruduğu Tehlike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3703320" y="1051560"/>
            <a:ext cx="16459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 Zaman Zorunlu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5532120" y="1051560"/>
            <a:ext cx="30632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 / Malzeme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57200" y="1371600"/>
            <a:ext cx="8229600" cy="603504"/>
          </a:xfrm>
          <a:prstGeom prst="rect">
            <a:avLst/>
          </a:prstGeom>
          <a:solidFill>
            <a:srgbClr val="F7FA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" y="1371600"/>
            <a:ext cx="164592" cy="603504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85800" y="1408176"/>
            <a:ext cx="1234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5F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Laboratuvar Önlüğü</a:t>
            </a:r>
            <a:endParaRPr lang="en-US" sz="1150" dirty="0"/>
          </a:p>
        </p:txBody>
      </p:sp>
      <p:sp>
        <p:nvSpPr>
          <p:cNvPr id="14" name="Text 12"/>
          <p:cNvSpPr txBox="1"/>
          <p:nvPr/>
        </p:nvSpPr>
        <p:spPr>
          <a:xfrm>
            <a:off x="1965960" y="1408176"/>
            <a:ext cx="1691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 sıçrama, ısı, bulaşma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3703320" y="1408176"/>
            <a:ext cx="1783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çalışmada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5532120" y="1408176"/>
            <a:ext cx="3063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Pamuklu (standart) · PVC (aşındırıcı) · Alev geciktirici (yanıcı sıvı)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57200" y="1993392"/>
            <a:ext cx="8229600" cy="603504"/>
          </a:xfrm>
          <a:prstGeom prst="rect">
            <a:avLst/>
          </a:prstGeom>
          <a:solidFill>
            <a:srgbClr val="FFFF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57200" y="1993392"/>
            <a:ext cx="164592" cy="603504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85800" y="2029968"/>
            <a:ext cx="1234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78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Eldivenler</a:t>
            </a:r>
            <a:endParaRPr lang="en-US" sz="1150" dirty="0"/>
          </a:p>
        </p:txBody>
      </p:sp>
      <p:sp>
        <p:nvSpPr>
          <p:cNvPr id="20" name="Text 18"/>
          <p:cNvSpPr txBox="1"/>
          <p:nvPr/>
        </p:nvSpPr>
        <p:spPr>
          <a:xfrm>
            <a:off x="1965960" y="2029968"/>
            <a:ext cx="1691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 temas, kesik, ısı, biyolojik</a:t>
            </a:r>
            <a:endParaRPr lang="en-US" sz="1050" dirty="0"/>
          </a:p>
        </p:txBody>
      </p:sp>
      <p:sp>
        <p:nvSpPr>
          <p:cNvPr id="21" name="Text 19"/>
          <p:cNvSpPr txBox="1"/>
          <p:nvPr/>
        </p:nvSpPr>
        <p:spPr>
          <a:xfrm>
            <a:off x="3703320" y="2029968"/>
            <a:ext cx="1783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 / biyolojik çalışmada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5532120" y="2029968"/>
            <a:ext cx="3063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Nitril · Lateks · Neopren · Isıya dayanıklı · Kesmeye karşı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457200" y="2615184"/>
            <a:ext cx="8229600" cy="603504"/>
          </a:xfrm>
          <a:prstGeom prst="rect">
            <a:avLst/>
          </a:prstGeom>
          <a:solidFill>
            <a:srgbClr val="F7FA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57200" y="2615184"/>
            <a:ext cx="164592" cy="603504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85800" y="2651760"/>
            <a:ext cx="1234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5F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Koruyucu Gözlük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1965960" y="2651760"/>
            <a:ext cx="1691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Sıçrama, toz, aerosol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3703320" y="2651760"/>
            <a:ext cx="1783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kimyasal ve mekanik çalışmada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5532120" y="2651760"/>
            <a:ext cx="3063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Güvenlik gözlüğü (temel) · Yüz siperi (yoğun sıçrama riskinde ek olarak)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457200" y="3236976"/>
            <a:ext cx="8229600" cy="603504"/>
          </a:xfrm>
          <a:prstGeom prst="rect">
            <a:avLst/>
          </a:prstGeom>
          <a:solidFill>
            <a:srgbClr val="FFFF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57200" y="3236976"/>
            <a:ext cx="164592" cy="603504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685800" y="3273552"/>
            <a:ext cx="1234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Maske / Respiratör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1965960" y="3273552"/>
            <a:ext cx="1691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Toz, buhar, gaz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3703320" y="3273552"/>
            <a:ext cx="1783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Toz üreten işlem ve uçucu kimyasallarda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5532120" y="3273552"/>
            <a:ext cx="3063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FFP2/N95 (partikül) · Kimyasal kartuşlu (organik buhar, asit gazı)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457200" y="3858768"/>
            <a:ext cx="8229600" cy="603504"/>
          </a:xfrm>
          <a:prstGeom prst="rect">
            <a:avLst/>
          </a:prstGeom>
          <a:solidFill>
            <a:srgbClr val="F7FA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57200" y="3858768"/>
            <a:ext cx="164592" cy="603504"/>
          </a:xfrm>
          <a:prstGeom prst="rect">
            <a:avLst/>
          </a:prstGeom>
          <a:solidFill>
            <a:srgbClr val="4A556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685800" y="3895344"/>
            <a:ext cx="1234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Güvenlik Ayakkabısı</a:t>
            </a:r>
            <a:endParaRPr lang="en-US" sz="1150" dirty="0"/>
          </a:p>
        </p:txBody>
      </p:sp>
      <p:sp>
        <p:nvSpPr>
          <p:cNvPr id="38" name="Text 36"/>
          <p:cNvSpPr txBox="1"/>
          <p:nvPr/>
        </p:nvSpPr>
        <p:spPr>
          <a:xfrm>
            <a:off x="1965960" y="3895344"/>
            <a:ext cx="1691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Döküntü, düşen nesne, kayma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3703320" y="3895344"/>
            <a:ext cx="1783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laboratuvar girişinde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5532120" y="3895344"/>
            <a:ext cx="3063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Kapalı burunlu (zorunlu) · Çelik burunlu (ağır cihaz ortamında)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457200" y="4480560"/>
            <a:ext cx="8229600" cy="603504"/>
          </a:xfrm>
          <a:prstGeom prst="rect">
            <a:avLst/>
          </a:prstGeom>
          <a:solidFill>
            <a:srgbClr val="FFFF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57200" y="4480560"/>
            <a:ext cx="164592" cy="603504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685800" y="4517136"/>
            <a:ext cx="1234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İşitme Koruyucu</a:t>
            </a:r>
            <a:endParaRPr lang="en-US" sz="1150" dirty="0"/>
          </a:p>
        </p:txBody>
      </p:sp>
      <p:sp>
        <p:nvSpPr>
          <p:cNvPr id="44" name="Text 42"/>
          <p:cNvSpPr txBox="1"/>
          <p:nvPr/>
        </p:nvSpPr>
        <p:spPr>
          <a:xfrm>
            <a:off x="1965960" y="4517136"/>
            <a:ext cx="1691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Gürültü (85 dB üzeri)</a:t>
            </a:r>
            <a:endParaRPr lang="en-US" sz="1050" dirty="0"/>
          </a:p>
        </p:txBody>
      </p:sp>
      <p:sp>
        <p:nvSpPr>
          <p:cNvPr id="45" name="Text 43"/>
          <p:cNvSpPr txBox="1"/>
          <p:nvPr/>
        </p:nvSpPr>
        <p:spPr>
          <a:xfrm>
            <a:off x="3703320" y="4517136"/>
            <a:ext cx="1783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Kırıcı, değirmen, pres kullanımında</a:t>
            </a:r>
            <a:endParaRPr lang="en-US" sz="1050" dirty="0"/>
          </a:p>
        </p:txBody>
      </p:sp>
      <p:sp>
        <p:nvSpPr>
          <p:cNvPr id="46" name="Text 44"/>
          <p:cNvSpPr txBox="1"/>
          <p:nvPr/>
        </p:nvSpPr>
        <p:spPr>
          <a:xfrm>
            <a:off x="5532120" y="4517136"/>
            <a:ext cx="3063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 kullanımlık tıkaç (SNR ≥ 20 dB) · Kulaklık · Barete takılabilir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Laboratuvar </a:t>
            </a:r>
            <a:r>
              <a:rPr lang="en-US" sz="2200" b="1" dirty="0" err="1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Önlüğü</a:t>
            </a: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—</a:t>
            </a:r>
            <a:r>
              <a:rPr lang="tr-TR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200" b="1" dirty="0" err="1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Kullanım</a:t>
            </a: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200" b="1" dirty="0" err="1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Kuralları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3840480" cy="347472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02920" y="1069848"/>
            <a:ext cx="37490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Malzeme ve Model Seçimi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846320" y="1051560"/>
            <a:ext cx="3840480" cy="347472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892040" y="1069848"/>
            <a:ext cx="37490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Kullanım ve Saklama Kuralları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437178" y="1481328"/>
            <a:ext cx="3840480" cy="3342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Diz boyunda, uzun kollu, önü tamamen kapanan model seçin — kısa kollu, gevşek kesimli önlük yeterli koruma sağlamaz.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Malzeme: Pamuk veya polyester-pamuk karışımı standarttır. Pamuk statik elektrik biriktirmez; polyester sıvı geçirgenliği düşüktür.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Yanıcı sıvılarla (aseton, etanol, hekzan) çalışırken alev geciktirici (FR) iş elbisesi veya FR önlük kullanın — normal pamuklu önlük alev alır.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Konsantre asit veya bazlarla çalışırken (H₂SO₄, NaOH) pamuklu önlük üzerine PVC veya neopren koruyucu giysi ekleyin.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 sıçrama ya da bulaşma olduğunda önlüğü hemen çıkarın ve yenisiyle değiştirin — bulaşık önlükle çalışmaya devam etmeyin.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4826298" y="1481328"/>
            <a:ext cx="3840480" cy="3342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Önlüğü giymek ve çıkarmak laboratuvar kapısının dışında yapılır — içeride giyip çıkarmak kirletilmiş yüzeyle temas riskini artırır.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Laboratuvar dışına önlükle çıkılmaz: kafeterya, ofis, tuvalet — bu alanlarda önlük hem sizi hem çevreyi kirletir.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Önlüğü eve götürmek yasaktır — evde yıkanan bulaşık önlük, aile üyelerini kimyasal kalıntıya maruz </a:t>
            </a:r>
            <a:r>
              <a:rPr lang="en-US" sz="13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bırakır</a:t>
            </a: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r>
              <a:rPr lang="tr-TR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(Sadece Yıkamak için)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Önlükler günlük kıyafetlerle aynı dolapta saklanmaz — ayrı askı veya dolap kullanın.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Yıpranmış, delik veya soluk renkli önlük değiştirilmelidir — hasar gören önlük gözden kaçan noktalarda koruma sağlamaz.</a:t>
            </a:r>
            <a:endParaRPr lang="en-US" sz="1300" dirty="0"/>
          </a:p>
        </p:txBody>
      </p:sp>
      <p:pic>
        <p:nvPicPr>
          <p:cNvPr id="1026" name="Picture 2" descr="Laboratuvar Önlüğünü Giy Uyarı Levhası U03145 - İşte Kırtasiye">
            <a:extLst>
              <a:ext uri="{FF2B5EF4-FFF2-40B4-BE49-F238E27FC236}">
                <a16:creationId xmlns:a16="http://schemas.microsoft.com/office/drawing/2014/main" id="{430C1D55-0F74-358E-F223-CAA503C27A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89" t="7116" r="25391" b="43287"/>
          <a:stretch/>
        </p:blipFill>
        <p:spPr bwMode="auto">
          <a:xfrm>
            <a:off x="6327605" y="55782"/>
            <a:ext cx="826663" cy="822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Resim 14">
            <a:extLst>
              <a:ext uri="{FF2B5EF4-FFF2-40B4-BE49-F238E27FC236}">
                <a16:creationId xmlns:a16="http://schemas.microsoft.com/office/drawing/2014/main" id="{FD468CC9-858E-9E8F-367F-EAB614073EC7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1" y="960120"/>
            <a:ext cx="9144000" cy="4170806"/>
          </a:xfrm>
          <a:prstGeom prst="rect">
            <a:avLst/>
          </a:prstGeom>
        </p:spPr>
      </p:pic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Eldiven Seçimi ve Güvenli Kullanım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110342"/>
            <a:ext cx="3840480" cy="347472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02920" y="1128630"/>
            <a:ext cx="37490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Doğru Seçim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846320" y="1110342"/>
            <a:ext cx="3840480" cy="347472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892040" y="1128630"/>
            <a:ext cx="37490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Doğru Çıkarma ve Atma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391887" y="1631542"/>
            <a:ext cx="3840480" cy="2401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Kullanılan kimyasalle uyumlu malzeme seçin (nitril, lateks, neopren...)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Kimyasalın konsantrasyonu, sıcaklığı ve temas süresini göz önünde bulundurun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büyüklüğünüze uygun beden seçin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Kullanmadan önce yırtık ya da deformasyon kontrolü yapın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Ellerde açık yara varsa su geçirmez sargıyla kapatın, sonra eldiven giyin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Aşırı kirlenirse veya yırtılırsa hemen değiştirin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4781007" y="1631542"/>
            <a:ext cx="3840480" cy="2383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Eldivenli ellerle temiz alanlara (kapı kolu, klavye, yüz) DOKUNMAYIN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Eldivenli elde laboratuvar dışına çıkmayın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Eldivenler yıkanmamalı veya dezenfekte edilmemelidir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Kullanım sonrası eldiveni tersine çevirerek çıkarın (ikinci eli kirletmeden)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Çıkardıktan sonra ellerinizi mutlaka sabunla yıkayın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Kullanılmış eldiveni kimyasal atık ya da tıbbi atık olarak değerlendirin</a:t>
            </a:r>
            <a:endParaRPr lang="en-US" sz="1300" dirty="0"/>
          </a:p>
        </p:txBody>
      </p:sp>
      <p:sp>
        <p:nvSpPr>
          <p:cNvPr id="12" name="AutoShape 2" descr="İş Güvenliği Eldivenleri">
            <a:extLst>
              <a:ext uri="{FF2B5EF4-FFF2-40B4-BE49-F238E27FC236}">
                <a16:creationId xmlns:a16="http://schemas.microsoft.com/office/drawing/2014/main" id="{868782F9-5A61-5438-283C-63FB35661E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2" name="Picture 4" descr="D:\Bilgi-Belge\Bellek\Erhan\Sunum için Resimler\Tabelalar\eldiven.png">
            <a:extLst>
              <a:ext uri="{FF2B5EF4-FFF2-40B4-BE49-F238E27FC236}">
                <a16:creationId xmlns:a16="http://schemas.microsoft.com/office/drawing/2014/main" id="{0C046DC0-8B7A-1BF0-8A5F-46AB74FF8F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8183" y="54864"/>
            <a:ext cx="860237" cy="822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Eldiven Türleri — Hangi İş İçin Hangisi?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8229600" cy="411480"/>
          </a:xfrm>
          <a:prstGeom prst="rect">
            <a:avLst/>
          </a:prstGeom>
          <a:solidFill>
            <a:srgbClr val="E8F5EE"/>
          </a:solidFill>
          <a:ln w="12700">
            <a:solidFill>
              <a:srgbClr val="27884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069848"/>
            <a:ext cx="79552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78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Tüm tehlikelere karşı tam koruma sağlayan tek bir eldiven tipi YOKTUR. Kullanacağınız kimyasalın GBF ‘</a:t>
            </a:r>
            <a:r>
              <a:rPr lang="tr-TR" sz="1250" b="1" dirty="0">
                <a:solidFill>
                  <a:srgbClr val="278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r>
              <a:rPr lang="en-US" sz="1250" b="1" dirty="0" err="1">
                <a:solidFill>
                  <a:srgbClr val="278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</a:t>
            </a:r>
            <a:r>
              <a:rPr lang="en-US" sz="1250" b="1" dirty="0">
                <a:solidFill>
                  <a:srgbClr val="278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okuyarak doğru tip ve kalınlığı seçin.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57200" y="1536192"/>
            <a:ext cx="8229600" cy="301752"/>
          </a:xfrm>
          <a:prstGeom prst="rect">
            <a:avLst/>
          </a:prstGeom>
          <a:solidFill>
            <a:srgbClr val="1A2A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1536192"/>
            <a:ext cx="16459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Eldiven Tipi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2240280" y="1536192"/>
            <a:ext cx="21945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Güçlü Yönleri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4480560" y="1536192"/>
            <a:ext cx="18288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Zayıf Yönleri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6355080" y="1536192"/>
            <a:ext cx="22402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Tipik Kullanım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57200" y="1856232"/>
            <a:ext cx="8229600" cy="557784"/>
          </a:xfrm>
          <a:prstGeom prst="rect">
            <a:avLst/>
          </a:prstGeom>
          <a:solidFill>
            <a:srgbClr val="F7FA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7200" y="1856232"/>
            <a:ext cx="164592" cy="557784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85800" y="1892808"/>
            <a:ext cx="15087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78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Nitril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2240280" y="1892808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Asitler, bazlar, birçok organik çözücü, yağ. İnce (0.1 mm) versiyon hassas çalışmaya uygun.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4480560" y="1892808"/>
            <a:ext cx="18288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Keton ve bazı aromatikler (benzen, ksilen) için kısa geçirme süresi — uzun temas için değiştirin.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6355080" y="1892808"/>
            <a:ext cx="22402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Cevher hazırlama, flotasyon, kimyasal analizler. Laboratuvarın standart eldiveni.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457200" y="2432304"/>
            <a:ext cx="8229600" cy="557784"/>
          </a:xfrm>
          <a:prstGeom prst="rect">
            <a:avLst/>
          </a:prstGeom>
          <a:solidFill>
            <a:srgbClr val="FFFF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57200" y="2432304"/>
            <a:ext cx="164592" cy="557784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85800" y="2468880"/>
            <a:ext cx="15087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Lateks (Doğal kauçuk)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2240280" y="2468880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Biyolojik materyaller, sulu çözeltiler, zayıf asit/baz. Ucuz ve ince.</a:t>
            </a:r>
            <a:endParaRPr lang="en-US" sz="1000" dirty="0"/>
          </a:p>
        </p:txBody>
      </p:sp>
      <p:sp>
        <p:nvSpPr>
          <p:cNvPr id="23" name="Text 21"/>
          <p:cNvSpPr txBox="1"/>
          <p:nvPr/>
        </p:nvSpPr>
        <p:spPr>
          <a:xfrm>
            <a:off x="4480560" y="2468880"/>
            <a:ext cx="18288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Organik çözücülere karşı zayıf. Lateks alerjisi riski — alerjik öğrenciler lateks kullanmamalı.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6355080" y="2468880"/>
            <a:ext cx="22402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Düşük konsantrasyonlu çözelti ve biyolojik örnekler. Nitril yoksa alternatif.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457200" y="3008376"/>
            <a:ext cx="8229600" cy="557784"/>
          </a:xfrm>
          <a:prstGeom prst="rect">
            <a:avLst/>
          </a:prstGeom>
          <a:solidFill>
            <a:srgbClr val="F7FA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57200" y="3008376"/>
            <a:ext cx="164592" cy="557784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85800" y="3044952"/>
            <a:ext cx="15087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5F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Neopren</a:t>
            </a:r>
            <a:endParaRPr lang="en-US" sz="1150" dirty="0"/>
          </a:p>
        </p:txBody>
      </p:sp>
      <p:sp>
        <p:nvSpPr>
          <p:cNvPr id="28" name="Text 26"/>
          <p:cNvSpPr txBox="1"/>
          <p:nvPr/>
        </p:nvSpPr>
        <p:spPr>
          <a:xfrm>
            <a:off x="2240280" y="3044952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Asit/baz kombinasyonları, oksidasyon maddeleri, hidrokarbon türevleri. Lateks alerjisinde alternatif.</a:t>
            </a:r>
            <a:endParaRPr lang="en-US" sz="1000" dirty="0"/>
          </a:p>
        </p:txBody>
      </p:sp>
      <p:sp>
        <p:nvSpPr>
          <p:cNvPr id="29" name="Text 27"/>
          <p:cNvSpPr txBox="1"/>
          <p:nvPr/>
        </p:nvSpPr>
        <p:spPr>
          <a:xfrm>
            <a:off x="4480560" y="3044952"/>
            <a:ext cx="18288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Ketona ve halojenli çözücülere sınırlı direnç. Pahalı ve daha az esnek.</a:t>
            </a:r>
            <a:endParaRPr lang="en-US" sz="1000" dirty="0"/>
          </a:p>
        </p:txBody>
      </p:sp>
      <p:sp>
        <p:nvSpPr>
          <p:cNvPr id="30" name="Text 28"/>
          <p:cNvSpPr txBox="1"/>
          <p:nvPr/>
        </p:nvSpPr>
        <p:spPr>
          <a:xfrm>
            <a:off x="6355080" y="3044952"/>
            <a:ext cx="22402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Konsantre H₂SO₄, HF asit, oksidasyon ajanları (KMnO₄ çözeltisi).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457200" y="3584448"/>
            <a:ext cx="8229600" cy="557784"/>
          </a:xfrm>
          <a:prstGeom prst="rect">
            <a:avLst/>
          </a:prstGeom>
          <a:solidFill>
            <a:srgbClr val="FFFF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57200" y="3584448"/>
            <a:ext cx="164592" cy="557784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85800" y="3621024"/>
            <a:ext cx="15087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Isıya Dayanıklı</a:t>
            </a:r>
            <a:endParaRPr lang="en-US" sz="1150" dirty="0"/>
          </a:p>
        </p:txBody>
      </p:sp>
      <p:sp>
        <p:nvSpPr>
          <p:cNvPr id="34" name="Text 32"/>
          <p:cNvSpPr txBox="1"/>
          <p:nvPr/>
        </p:nvSpPr>
        <p:spPr>
          <a:xfrm>
            <a:off x="2240280" y="3621024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 °C'ye kadar yüzey sıcaklığı. Kül fırını, etüv ve sıcak cam alımı.</a:t>
            </a:r>
            <a:endParaRPr lang="en-US" sz="1000" dirty="0"/>
          </a:p>
        </p:txBody>
      </p:sp>
      <p:sp>
        <p:nvSpPr>
          <p:cNvPr id="35" name="Text 33"/>
          <p:cNvSpPr txBox="1"/>
          <p:nvPr/>
        </p:nvSpPr>
        <p:spPr>
          <a:xfrm>
            <a:off x="4480560" y="3621024"/>
            <a:ext cx="18288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 koruma sağlamaz — asit veya çözücü direnci yoktur.</a:t>
            </a:r>
            <a:endParaRPr lang="en-US" sz="1000" dirty="0"/>
          </a:p>
        </p:txBody>
      </p:sp>
      <p:sp>
        <p:nvSpPr>
          <p:cNvPr id="36" name="Text 34"/>
          <p:cNvSpPr txBox="1"/>
          <p:nvPr/>
        </p:nvSpPr>
        <p:spPr>
          <a:xfrm>
            <a:off x="6355080" y="3621024"/>
            <a:ext cx="22402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Kül fırınından numune çıkarma, sıcak cam taşıma, ısıtma plakası çalışması.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457200" y="4160520"/>
            <a:ext cx="8229600" cy="557784"/>
          </a:xfrm>
          <a:prstGeom prst="rect">
            <a:avLst/>
          </a:prstGeom>
          <a:solidFill>
            <a:srgbClr val="F7FA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57200" y="4160520"/>
            <a:ext cx="164592" cy="557784"/>
          </a:xfrm>
          <a:prstGeom prst="rect">
            <a:avLst/>
          </a:prstGeom>
          <a:solidFill>
            <a:srgbClr val="4A556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685800" y="4197096"/>
            <a:ext cx="15087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 Kullanımlık PE/Vinil</a:t>
            </a:r>
            <a:endParaRPr lang="en-US" sz="1150" dirty="0"/>
          </a:p>
        </p:txBody>
      </p:sp>
      <p:sp>
        <p:nvSpPr>
          <p:cNvPr id="40" name="Text 38"/>
          <p:cNvSpPr txBox="1"/>
          <p:nvPr/>
        </p:nvSpPr>
        <p:spPr>
          <a:xfrm>
            <a:off x="2240280" y="4197096"/>
            <a:ext cx="219456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Kuru toz ve hafif bulaşmalar. Çok ucuz, kısa işlem için pratik.</a:t>
            </a:r>
            <a:endParaRPr lang="en-US" sz="1000" dirty="0"/>
          </a:p>
        </p:txBody>
      </p:sp>
      <p:sp>
        <p:nvSpPr>
          <p:cNvPr id="41" name="Text 39"/>
          <p:cNvSpPr txBox="1"/>
          <p:nvPr/>
        </p:nvSpPr>
        <p:spPr>
          <a:xfrm>
            <a:off x="4480560" y="4197096"/>
            <a:ext cx="18288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Kimyasallara karşı neredeyse hiç direnç yok. Yüksek geçirme hızı.</a:t>
            </a:r>
            <a:endParaRPr lang="en-US" sz="1000" dirty="0"/>
          </a:p>
        </p:txBody>
      </p:sp>
      <p:sp>
        <p:nvSpPr>
          <p:cNvPr id="42" name="Text 40"/>
          <p:cNvSpPr txBox="1"/>
          <p:nvPr/>
        </p:nvSpPr>
        <p:spPr>
          <a:xfrm>
            <a:off x="6355080" y="4197096"/>
            <a:ext cx="22402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Toz numune tartımı, mekanik işlem. Kimyasal temas riski varsa kullanılmaz.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 err="1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Eldiven</a:t>
            </a: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tr-TR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Nasıl Çıkarılır</a:t>
            </a:r>
            <a:endParaRPr lang="en-US" sz="2200" dirty="0"/>
          </a:p>
        </p:txBody>
      </p:sp>
      <p:pic>
        <p:nvPicPr>
          <p:cNvPr id="2052" name="Picture 4" descr="Mekanik Eldivenler Nasıl Çıkarılır | Sumirubber">
            <a:extLst>
              <a:ext uri="{FF2B5EF4-FFF2-40B4-BE49-F238E27FC236}">
                <a16:creationId xmlns:a16="http://schemas.microsoft.com/office/drawing/2014/main" id="{0612714B-6D94-3FD0-C2F5-0C6BB1BB51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8" b="23495"/>
          <a:stretch>
            <a:fillRect/>
          </a:stretch>
        </p:blipFill>
        <p:spPr bwMode="auto">
          <a:xfrm>
            <a:off x="127363" y="1170432"/>
            <a:ext cx="5130437" cy="35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Removing and Disposing of Gloves - ASP Security Services">
            <a:extLst>
              <a:ext uri="{FF2B5EF4-FFF2-40B4-BE49-F238E27FC236}">
                <a16:creationId xmlns:a16="http://schemas.microsoft.com/office/drawing/2014/main" id="{8981CFE5-66C7-DAB7-1C50-B8DE7DBED9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086" y="1033272"/>
            <a:ext cx="3595551" cy="407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Maske </a:t>
            </a:r>
            <a:r>
              <a:rPr lang="tr-TR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Kullanımı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273628"/>
            <a:ext cx="8046720" cy="1456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600"/>
              </a:spcAft>
            </a:pPr>
            <a:r>
              <a:rPr lang="tr-TR" sz="14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Maske</a:t>
            </a:r>
            <a:r>
              <a:rPr lang="en-US" sz="14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takarken iç kısma dokunmadan burun ve ağzı tam kapatacak şekilde yerleştirin.</a:t>
            </a:r>
            <a:endParaRPr lang="en-US" sz="1400" dirty="0"/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Maskede hava kaçağı olmaması için kenarlarda tam yüz teması sağlanmalıdır.</a:t>
            </a:r>
            <a:endParaRPr lang="en-US" sz="1400" dirty="0"/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Takıldıktan sonra nefes üflenerek olası sızıntılar kontrol edilmelidir.</a:t>
            </a:r>
            <a:endParaRPr lang="en-US" sz="1400" dirty="0"/>
          </a:p>
          <a:p>
            <a:pPr>
              <a:spcAft>
                <a:spcPts val="600"/>
              </a:spcAft>
            </a:pPr>
            <a:r>
              <a:rPr lang="en-US" sz="14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Çalışma</a:t>
            </a: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bitiminde kartuşlu maskelerin filtrelerini değiştiriniz; tek kullanımlık maskeler yeniden kullanılmamalıdır.</a:t>
            </a:r>
            <a:endParaRPr lang="en-US" sz="1400" dirty="0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8E0CD911-F989-B881-B446-8BAB7BF4D7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520" b="7040"/>
          <a:stretch>
            <a:fillRect/>
          </a:stretch>
        </p:blipFill>
        <p:spPr>
          <a:xfrm>
            <a:off x="446314" y="2700011"/>
            <a:ext cx="3505200" cy="2339721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9D8ECA80-235B-75DA-B596-C6349C250C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2492" y="2768212"/>
            <a:ext cx="4470529" cy="2203317"/>
          </a:xfrm>
          <a:prstGeom prst="rect">
            <a:avLst/>
          </a:prstGeom>
        </p:spPr>
      </p:pic>
      <p:pic>
        <p:nvPicPr>
          <p:cNvPr id="2050" name="Picture 2" descr="Maske Kullan Sembolü İşareti Levhası Tabelası Etiketi Üretimi">
            <a:extLst>
              <a:ext uri="{FF2B5EF4-FFF2-40B4-BE49-F238E27FC236}">
                <a16:creationId xmlns:a16="http://schemas.microsoft.com/office/drawing/2014/main" id="{ABF79787-D4E7-711A-7E2E-2BCB9D52B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0786" y="41324"/>
            <a:ext cx="866042" cy="866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Maske ve Respiratör — Türler ve Doğru Seçim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8229600" cy="411480"/>
          </a:xfrm>
          <a:prstGeom prst="rect">
            <a:avLst/>
          </a:prstGeom>
          <a:solidFill>
            <a:srgbClr val="FFF5E8"/>
          </a:solidFill>
          <a:ln w="12700">
            <a:solidFill>
              <a:srgbClr val="E8421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069848"/>
            <a:ext cx="79552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Cerrahi maske ve toz maskesi solunum gazlarını TUTMAZ. Kimyasal buhar veya toksik gaz için mutlaka kartuşlu respiratör kullanın.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57200" y="1536192"/>
            <a:ext cx="8229600" cy="301752"/>
          </a:xfrm>
          <a:prstGeom prst="rect">
            <a:avLst/>
          </a:prstGeom>
          <a:solidFill>
            <a:srgbClr val="1A2A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1536192"/>
            <a:ext cx="17373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Respiratör Türü</a:t>
            </a:r>
            <a:endParaRPr lang="en-US" sz="1050" dirty="0"/>
          </a:p>
        </p:txBody>
      </p:sp>
      <p:sp>
        <p:nvSpPr>
          <p:cNvPr id="10" name="Text 8"/>
          <p:cNvSpPr txBox="1"/>
          <p:nvPr/>
        </p:nvSpPr>
        <p:spPr>
          <a:xfrm>
            <a:off x="2331720" y="1536192"/>
            <a:ext cx="19202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Koruduğu Tehlikeler</a:t>
            </a:r>
            <a:endParaRPr lang="en-US" sz="1050" dirty="0"/>
          </a:p>
        </p:txBody>
      </p:sp>
      <p:sp>
        <p:nvSpPr>
          <p:cNvPr id="11" name="Text 9"/>
          <p:cNvSpPr txBox="1"/>
          <p:nvPr/>
        </p:nvSpPr>
        <p:spPr>
          <a:xfrm>
            <a:off x="4297680" y="1536192"/>
            <a:ext cx="18745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Korumadığı Durumlar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6217920" y="1536192"/>
            <a:ext cx="19202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Kullanım Yeri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57200" y="1856232"/>
            <a:ext cx="8229600" cy="557784"/>
          </a:xfrm>
          <a:prstGeom prst="rect">
            <a:avLst/>
          </a:prstGeom>
          <a:solidFill>
            <a:srgbClr val="F7FA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7200" y="1856232"/>
            <a:ext cx="164592" cy="557784"/>
          </a:xfrm>
          <a:prstGeom prst="rect">
            <a:avLst/>
          </a:prstGeom>
          <a:solidFill>
            <a:srgbClr val="4A556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85800" y="1892808"/>
            <a:ext cx="16002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Cerrahi / Tıbbi Maske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2331720" y="1892808"/>
            <a:ext cx="192024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Büyük damlacıklar (&gt;5 µm), sıçrama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4297680" y="1892808"/>
            <a:ext cx="18745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İnce toz, gaz, buhar — yeterli yüz teması sağlamaz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6217920" y="1892808"/>
            <a:ext cx="192024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Laboratuvarda solunum koruması SAĞLAMAZ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457200" y="2432304"/>
            <a:ext cx="8229600" cy="557784"/>
          </a:xfrm>
          <a:prstGeom prst="rect">
            <a:avLst/>
          </a:prstGeom>
          <a:solidFill>
            <a:srgbClr val="FFFF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57200" y="2432304"/>
            <a:ext cx="164592" cy="557784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85800" y="2468880"/>
            <a:ext cx="16002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5F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FFP2 / N95 Partikül Filtresi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2331720" y="2468880"/>
            <a:ext cx="192024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%94 (FFP2) / %95 (N95) verim — ince toz, duman, biyolojik aerosol</a:t>
            </a:r>
            <a:endParaRPr lang="en-US" sz="1000" dirty="0"/>
          </a:p>
        </p:txBody>
      </p:sp>
      <p:sp>
        <p:nvSpPr>
          <p:cNvPr id="23" name="Text 21"/>
          <p:cNvSpPr txBox="1"/>
          <p:nvPr/>
        </p:nvSpPr>
        <p:spPr>
          <a:xfrm>
            <a:off x="4297680" y="2468880"/>
            <a:ext cx="18745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Organik buharlar ve asit gazları — filtresiz geçer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6217920" y="2468880"/>
            <a:ext cx="192024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Kırma, öğütme, toz numune işlemi, tahkimat tozu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457200" y="3008376"/>
            <a:ext cx="8229600" cy="557784"/>
          </a:xfrm>
          <a:prstGeom prst="rect">
            <a:avLst/>
          </a:prstGeom>
          <a:solidFill>
            <a:srgbClr val="F7FA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57200" y="3008376"/>
            <a:ext cx="164592" cy="557784"/>
          </a:xfrm>
          <a:prstGeom prst="rect">
            <a:avLst/>
          </a:prstGeom>
          <a:solidFill>
            <a:srgbClr val="1A2A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85800" y="3044952"/>
            <a:ext cx="16002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FFP3 / P100 Yüksek Verimli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2331720" y="3044952"/>
            <a:ext cx="192024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%99 verim — çok ince toz (&lt; 1 µm), metal dumanı, radyoaktif toz</a:t>
            </a:r>
            <a:endParaRPr lang="en-US" sz="1000" dirty="0"/>
          </a:p>
        </p:txBody>
      </p:sp>
      <p:sp>
        <p:nvSpPr>
          <p:cNvPr id="29" name="Text 27"/>
          <p:cNvSpPr txBox="1"/>
          <p:nvPr/>
        </p:nvSpPr>
        <p:spPr>
          <a:xfrm>
            <a:off x="4297680" y="3044952"/>
            <a:ext cx="18745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Gaz ve buharlar yine geçer</a:t>
            </a:r>
            <a:endParaRPr lang="en-US" sz="1000" dirty="0"/>
          </a:p>
        </p:txBody>
      </p:sp>
      <p:sp>
        <p:nvSpPr>
          <p:cNvPr id="30" name="Text 28"/>
          <p:cNvSpPr txBox="1"/>
          <p:nvPr/>
        </p:nvSpPr>
        <p:spPr>
          <a:xfrm>
            <a:off x="6217920" y="3044952"/>
            <a:ext cx="192024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Ağır metal içeren numune hazırlama (Pb, Hg, Cd)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457200" y="3584448"/>
            <a:ext cx="8229600" cy="557784"/>
          </a:xfrm>
          <a:prstGeom prst="rect">
            <a:avLst/>
          </a:prstGeom>
          <a:solidFill>
            <a:srgbClr val="FFFF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57200" y="3584448"/>
            <a:ext cx="164592" cy="557784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85800" y="3621024"/>
            <a:ext cx="16002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Organik Buhar Kartuşu (OV)</a:t>
            </a:r>
            <a:endParaRPr lang="en-US" sz="1100" dirty="0"/>
          </a:p>
        </p:txBody>
      </p:sp>
      <p:sp>
        <p:nvSpPr>
          <p:cNvPr id="34" name="Text 32"/>
          <p:cNvSpPr txBox="1"/>
          <p:nvPr/>
        </p:nvSpPr>
        <p:spPr>
          <a:xfrm>
            <a:off x="2331720" y="3621024"/>
            <a:ext cx="192024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Aseton, etanol, kloroform, hekzan, toluen gibi organik buharlar</a:t>
            </a:r>
            <a:endParaRPr lang="en-US" sz="1000" dirty="0"/>
          </a:p>
        </p:txBody>
      </p:sp>
      <p:sp>
        <p:nvSpPr>
          <p:cNvPr id="35" name="Text 33"/>
          <p:cNvSpPr txBox="1"/>
          <p:nvPr/>
        </p:nvSpPr>
        <p:spPr>
          <a:xfrm>
            <a:off x="4297680" y="3621024"/>
            <a:ext cx="18745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Asit gazları, amonyak, partikül (ek P filtresi gerekir)</a:t>
            </a:r>
            <a:endParaRPr lang="en-US" sz="1000" dirty="0"/>
          </a:p>
        </p:txBody>
      </p:sp>
      <p:sp>
        <p:nvSpPr>
          <p:cNvPr id="36" name="Text 34"/>
          <p:cNvSpPr txBox="1"/>
          <p:nvPr/>
        </p:nvSpPr>
        <p:spPr>
          <a:xfrm>
            <a:off x="6217920" y="3621024"/>
            <a:ext cx="192024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Flotasyon reaktifi (ksantat), organik çözücülerle çalışma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457200" y="4160520"/>
            <a:ext cx="8229600" cy="557784"/>
          </a:xfrm>
          <a:prstGeom prst="rect">
            <a:avLst/>
          </a:prstGeom>
          <a:solidFill>
            <a:srgbClr val="F7FA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57200" y="4160520"/>
            <a:ext cx="164592" cy="557784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685800" y="4197096"/>
            <a:ext cx="16002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Asit Gaz Kartuşu (AG)</a:t>
            </a:r>
            <a:endParaRPr lang="en-US" sz="1100" dirty="0"/>
          </a:p>
        </p:txBody>
      </p:sp>
      <p:sp>
        <p:nvSpPr>
          <p:cNvPr id="40" name="Text 38"/>
          <p:cNvSpPr txBox="1"/>
          <p:nvPr/>
        </p:nvSpPr>
        <p:spPr>
          <a:xfrm>
            <a:off x="2331720" y="4197096"/>
            <a:ext cx="192024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SO₂, HCl, HF, klor gazı, asit buharları</a:t>
            </a:r>
            <a:endParaRPr lang="en-US" sz="1000" dirty="0"/>
          </a:p>
        </p:txBody>
      </p:sp>
      <p:sp>
        <p:nvSpPr>
          <p:cNvPr id="41" name="Text 39"/>
          <p:cNvSpPr txBox="1"/>
          <p:nvPr/>
        </p:nvSpPr>
        <p:spPr>
          <a:xfrm>
            <a:off x="4297680" y="4197096"/>
            <a:ext cx="18745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Organik buhar ve partikül (kombo kartuş veya ek filtre gerekir)</a:t>
            </a:r>
            <a:endParaRPr lang="en-US" sz="1000" dirty="0"/>
          </a:p>
        </p:txBody>
      </p:sp>
      <p:sp>
        <p:nvSpPr>
          <p:cNvPr id="42" name="Text 40"/>
          <p:cNvSpPr txBox="1"/>
          <p:nvPr/>
        </p:nvSpPr>
        <p:spPr>
          <a:xfrm>
            <a:off x="6217920" y="4197096"/>
            <a:ext cx="192024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Asit çözündürme (HNO₃, HF kullanımı)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Göz ve Yüz Koruyucuları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320040" y="1182188"/>
            <a:ext cx="5551714" cy="3128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Göz ve yüz, laboratuvarda en hassas ve korumaya en çok ihtiyaç duyan bölgedir.</a:t>
            </a:r>
            <a:endParaRPr lang="en-US" sz="1400" dirty="0"/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Biyolojik ve kimyasal madde sıçramalarına, travmatik zedelenmelere ve UV radyasyonuna karşı bariyer oluştururlar.</a:t>
            </a:r>
            <a:endParaRPr lang="en-US" sz="1400" dirty="0"/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Koruyucu gözlük (güvenlik gözlüğü) — kimyasal sıçrama, toz ve duman riskine karşı temel koruma</a:t>
            </a:r>
            <a:endParaRPr lang="en-US" sz="1400" dirty="0"/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Yüz siperi — gözlüğe ek olarak takılır; yoğun sıçrama riskinde ya da kırılabilir ekipman kullanımında</a:t>
            </a:r>
            <a:endParaRPr lang="en-US" sz="1400" dirty="0"/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Gözlük ve yüz siperine eş zamanlı gerek duyulabilir — birbirinin yerine kullanılmaz.</a:t>
            </a:r>
            <a:endParaRPr lang="en-US" sz="1400" dirty="0"/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Kontak lens, göze giren kimyasalların hapsedilmesine yol açabilir — laboratuvarda gözlük tercih edilmelidir.</a:t>
            </a:r>
            <a:endParaRPr lang="en-US" sz="1400" dirty="0"/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Gözlüğü çıkardıktan sonra iç yüzeyine dokunmadan temizleyin ve muhafazasında saklayın.</a:t>
            </a:r>
            <a:endParaRPr lang="en-US" sz="1400" dirty="0"/>
          </a:p>
        </p:txBody>
      </p:sp>
      <p:pic>
        <p:nvPicPr>
          <p:cNvPr id="3076" name="Picture 4" descr="Munico Bisikletçi Spor Tenis Göz Koruma Sıçrama Vurma Önleyici Göz Koruyucu  Gözlük Tam Korumalı Uv Işınlık - Fiyatı, Yorumları">
            <a:extLst>
              <a:ext uri="{FF2B5EF4-FFF2-40B4-BE49-F238E27FC236}">
                <a16:creationId xmlns:a16="http://schemas.microsoft.com/office/drawing/2014/main" id="{58AC52C4-7CC7-41C0-D281-B3FF5156F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543" y="1312817"/>
            <a:ext cx="2303417" cy="345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5" descr="D:\Bilgi-Belge\Bellek\Erhan\Sunum için Resimler\Tabelalar\gözlük.png">
            <a:extLst>
              <a:ext uri="{FF2B5EF4-FFF2-40B4-BE49-F238E27FC236}">
                <a16:creationId xmlns:a16="http://schemas.microsoft.com/office/drawing/2014/main" id="{19AC55FF-6D5C-FF0A-9DA4-3C7BBE8A5E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07028" y="32004"/>
            <a:ext cx="912823" cy="89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Yüz Koruyucu Takınız EML022 – celikreklam.com">
            <a:extLst>
              <a:ext uri="{FF2B5EF4-FFF2-40B4-BE49-F238E27FC236}">
                <a16:creationId xmlns:a16="http://schemas.microsoft.com/office/drawing/2014/main" id="{2EED0420-EF1D-9842-1656-F522DA744B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6" t="5178" r="13858" b="48619"/>
          <a:stretch/>
        </p:blipFill>
        <p:spPr bwMode="auto">
          <a:xfrm>
            <a:off x="5302731" y="54110"/>
            <a:ext cx="862707" cy="85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Göz ve Yüz Koruyucuları — Seçim ve Kullanım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8229600" cy="411480"/>
          </a:xfrm>
          <a:prstGeom prst="rect">
            <a:avLst/>
          </a:prstGeom>
          <a:solidFill>
            <a:srgbClr val="E8F0FB"/>
          </a:solidFill>
          <a:ln w="12700">
            <a:solidFill>
              <a:srgbClr val="1B5FA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069848"/>
            <a:ext cx="79552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B5F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Gözler vücudun kimyasallara en savunmasız bölgesidir — 1 damla HF asit kornea yanığına yol açar. Göz koruyucusu hiçbir kimyasal çalışmada çıkarılamaz.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57200" y="1581912"/>
            <a:ext cx="8229600" cy="914400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7200" y="1581912"/>
            <a:ext cx="8229600" cy="320040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66928" y="1581912"/>
            <a:ext cx="7955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Güvenlik Gözlüğü — (Safety Spectacles)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566928" y="1929384"/>
            <a:ext cx="2651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B5F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Koruduğu: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566928" y="2112264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Önden gelen orta düzey sıçramalar, toz, katı partiküller</a:t>
            </a:r>
            <a:endParaRPr lang="en-US" sz="1050" dirty="0"/>
          </a:p>
        </p:txBody>
      </p:sp>
      <p:sp>
        <p:nvSpPr>
          <p:cNvPr id="13" name="Text 11"/>
          <p:cNvSpPr txBox="1"/>
          <p:nvPr/>
        </p:nvSpPr>
        <p:spPr>
          <a:xfrm>
            <a:off x="3310128" y="1929384"/>
            <a:ext cx="2651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B5F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Korumadığı: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3310128" y="2112264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Yandan gelen sıçramalar; tam yan koruma yok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6053328" y="1929384"/>
            <a:ext cx="2651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B5F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 Zaman: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6053328" y="2112264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Standart kimyasal çalışma — temel koruma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57200" y="2515917"/>
            <a:ext cx="8229600" cy="103327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57200" y="2515917"/>
            <a:ext cx="8229600" cy="320040"/>
          </a:xfrm>
          <a:prstGeom prst="rect">
            <a:avLst/>
          </a:prstGeom>
          <a:solidFill>
            <a:srgbClr val="1A2A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66928" y="2515917"/>
            <a:ext cx="7955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Kapalı Göz Koruyucu — (Chemical Splash Goggles)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566928" y="2863389"/>
            <a:ext cx="2651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Koruduğu: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566928" y="3046269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yönden sıçrama; göz çevresinde tam conta — konsantre asit/baz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3310128" y="2863389"/>
            <a:ext cx="2651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Korumadığı:</a:t>
            </a:r>
            <a:endParaRPr lang="en-US" sz="1000" dirty="0"/>
          </a:p>
        </p:txBody>
      </p:sp>
      <p:sp>
        <p:nvSpPr>
          <p:cNvPr id="23" name="Text 21"/>
          <p:cNvSpPr txBox="1"/>
          <p:nvPr/>
        </p:nvSpPr>
        <p:spPr>
          <a:xfrm>
            <a:off x="3310128" y="3046269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 kapağı olmayan versiyonlar toz için yetersiz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6053328" y="2863389"/>
            <a:ext cx="2651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 Zaman:</a:t>
            </a:r>
            <a:endParaRPr lang="en-US" sz="1000" dirty="0"/>
          </a:p>
        </p:txBody>
      </p:sp>
      <p:sp>
        <p:nvSpPr>
          <p:cNvPr id="25" name="Text 23"/>
          <p:cNvSpPr txBox="1"/>
          <p:nvPr/>
        </p:nvSpPr>
        <p:spPr>
          <a:xfrm>
            <a:off x="6053328" y="3046269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Konsantre asit/baz, uçucu sıvı, yoğun toz ortamı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57200" y="3613197"/>
            <a:ext cx="8229600" cy="103327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7200" y="3613197"/>
            <a:ext cx="8229600" cy="32004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66928" y="3613197"/>
            <a:ext cx="7955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Yüz Siperi — (Face Shield)</a:t>
            </a:r>
            <a:endParaRPr lang="en-US" sz="1250" dirty="0"/>
          </a:p>
        </p:txBody>
      </p:sp>
      <p:sp>
        <p:nvSpPr>
          <p:cNvPr id="29" name="Text 27"/>
          <p:cNvSpPr txBox="1"/>
          <p:nvPr/>
        </p:nvSpPr>
        <p:spPr>
          <a:xfrm>
            <a:off x="566928" y="3960669"/>
            <a:ext cx="2651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Koruduğu:</a:t>
            </a:r>
            <a:endParaRPr lang="en-US" sz="1000" dirty="0"/>
          </a:p>
        </p:txBody>
      </p:sp>
      <p:sp>
        <p:nvSpPr>
          <p:cNvPr id="30" name="Text 28"/>
          <p:cNvSpPr txBox="1"/>
          <p:nvPr/>
        </p:nvSpPr>
        <p:spPr>
          <a:xfrm>
            <a:off x="566928" y="4143549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Tüm yüz; büyük hacimli sıçramalar ve patlama riski; büyük cam numune kırma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3310128" y="3960669"/>
            <a:ext cx="2651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Korumadığı:</a:t>
            </a:r>
            <a:endParaRPr lang="en-US" sz="1000" dirty="0"/>
          </a:p>
        </p:txBody>
      </p:sp>
      <p:sp>
        <p:nvSpPr>
          <p:cNvPr id="32" name="Text 30"/>
          <p:cNvSpPr txBox="1"/>
          <p:nvPr/>
        </p:nvSpPr>
        <p:spPr>
          <a:xfrm>
            <a:off x="3310128" y="4143549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 başına göz koruması yeterli değil — göz koruyucuyla birlikte kullanılır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6053328" y="3960669"/>
            <a:ext cx="2651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 Zaman:</a:t>
            </a:r>
            <a:endParaRPr lang="en-US" sz="1000" dirty="0"/>
          </a:p>
        </p:txBody>
      </p:sp>
      <p:sp>
        <p:nvSpPr>
          <p:cNvPr id="34" name="Text 32"/>
          <p:cNvSpPr txBox="1"/>
          <p:nvPr/>
        </p:nvSpPr>
        <p:spPr>
          <a:xfrm>
            <a:off x="6053328" y="4143549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Basınç testi, pres çalışması, asit transferi, kırma işlemi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457200" y="4756197"/>
            <a:ext cx="8229600" cy="329184"/>
          </a:xfrm>
          <a:prstGeom prst="rect">
            <a:avLst/>
          </a:prstGeom>
          <a:solidFill>
            <a:srgbClr val="FFF0EE"/>
          </a:solidFill>
          <a:ln w="12700">
            <a:solidFill>
              <a:srgbClr val="E8421A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594360" y="4774485"/>
            <a:ext cx="7955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Kontak lens laboratuvarda yasaktır: kimyasal buhar lens altında birikir ve gözden çıkarılması güçleşir. Lens kullananlar gözlük veya kapalı göz koruyucu kullanmalıdır.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İşitme Koruyucuları — Ne Zaman, Nasıl?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097280"/>
            <a:ext cx="804672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600"/>
              </a:spcAft>
            </a:pPr>
            <a:r>
              <a:rPr lang="en-US" sz="14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Cevher hazırlama laboratuvarındaki kırıcılar, değirmenler ve titreşimli cihazlar yüksek gürültü kaynağıdır.</a:t>
            </a:r>
            <a:endParaRPr lang="en-US" sz="1400" dirty="0"/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Sürekli yüksek gürültüye maruziyet: işitme kaybı, kulak çınlaması, yüksek kan basıncı ve odaklanma güçlüğüne yol açar.</a:t>
            </a:r>
            <a:endParaRPr lang="en-US" sz="1400" dirty="0"/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Kulak tıkacı doğru takma yöntemi: iki parmak arasında rulo yapın → kulak yolundan girerek yerleştirin → 30 saniye bastırın.</a:t>
            </a:r>
            <a:endParaRPr lang="en-US" sz="1400" dirty="0"/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İşitme koruyucuları gürültüye girişten ÖNCE takılmalı, gürültüsüz alanda çıkarılmalıdır.</a:t>
            </a:r>
            <a:endParaRPr lang="en-US" sz="1400" dirty="0"/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Çalışma süresi boyunca sürekli takılı kalmalıdır; arada çıkarıp takmak koruma düzeyini ciddi biçimde azaltır.</a:t>
            </a:r>
            <a:endParaRPr lang="en-US" sz="1400" dirty="0"/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 kullanımlık tıkaçlar her seferinde yenisi ile değiştirilmeli; tekrar kullanımlıklar her </a:t>
            </a:r>
            <a:r>
              <a:rPr lang="tr-TR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çalışma</a:t>
            </a: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sonunda temizlenmelidir.</a:t>
            </a:r>
            <a:endParaRPr lang="en-US" sz="1400" dirty="0"/>
          </a:p>
        </p:txBody>
      </p:sp>
      <p:pic>
        <p:nvPicPr>
          <p:cNvPr id="8" name="Resim 7" descr="metin içeren bir resim&#10;&#10;Açıklama otomatik olarak oluşturuldu">
            <a:extLst>
              <a:ext uri="{FF2B5EF4-FFF2-40B4-BE49-F238E27FC236}">
                <a16:creationId xmlns:a16="http://schemas.microsoft.com/office/drawing/2014/main" id="{D2C07A5D-209A-95DD-9706-F8E626F0FF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504" y="3359118"/>
            <a:ext cx="5636992" cy="1711230"/>
          </a:xfrm>
          <a:prstGeom prst="rect">
            <a:avLst/>
          </a:prstGeom>
        </p:spPr>
      </p:pic>
      <p:pic>
        <p:nvPicPr>
          <p:cNvPr id="2" name="Picture 7" descr="D:\Bilgi-Belge\Bellek\Erhan\Sunum için Resimler\Tabelalar\kulaklık.png">
            <a:extLst>
              <a:ext uri="{FF2B5EF4-FFF2-40B4-BE49-F238E27FC236}">
                <a16:creationId xmlns:a16="http://schemas.microsoft.com/office/drawing/2014/main" id="{C38D2454-EB43-DA1B-6843-145BD7CFA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01926" y="31714"/>
            <a:ext cx="905759" cy="896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İşitme Koruyucuları — Gürültü Eşikleri ve Lab Tehlikeleri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8229600" cy="301752"/>
          </a:xfrm>
          <a:prstGeom prst="rect">
            <a:avLst/>
          </a:prstGeom>
          <a:solidFill>
            <a:srgbClr val="1A2A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051560"/>
            <a:ext cx="1325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Gürültü Düzeyi</a:t>
            </a:r>
            <a:endParaRPr lang="en-US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1920240" y="1051560"/>
            <a:ext cx="32461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Karşılığı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5212080" y="1051560"/>
            <a:ext cx="30175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ve Önlem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57200" y="1371600"/>
            <a:ext cx="8229600" cy="420624"/>
          </a:xfrm>
          <a:prstGeom prst="rect">
            <a:avLst/>
          </a:prstGeom>
          <a:solidFill>
            <a:srgbClr val="F7FA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7200" y="1371600"/>
            <a:ext cx="1417320" cy="420624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02920" y="1371600"/>
            <a:ext cx="132588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&lt; 80 dB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1938528" y="1408176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konuşma, ofis ortamı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5230368" y="1408176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78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Yok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1810512"/>
            <a:ext cx="8229600" cy="420624"/>
          </a:xfrm>
          <a:prstGeom prst="rect">
            <a:avLst/>
          </a:prstGeom>
          <a:solidFill>
            <a:srgbClr val="FFFF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7200" y="1810512"/>
            <a:ext cx="1417320" cy="420624"/>
          </a:xfrm>
          <a:prstGeom prst="rect">
            <a:avLst/>
          </a:prstGeom>
          <a:solidFill>
            <a:srgbClr val="F0A50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02920" y="1810512"/>
            <a:ext cx="132588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80–85 dB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938528" y="1847088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Gürültülü ofis, yoğun trafik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5230368" y="1847088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Uzun maruziyette dikkat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2249424"/>
            <a:ext cx="8229600" cy="420624"/>
          </a:xfrm>
          <a:prstGeom prst="rect">
            <a:avLst/>
          </a:prstGeom>
          <a:solidFill>
            <a:srgbClr val="F7FA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57200" y="2249424"/>
            <a:ext cx="1417320" cy="420624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02920" y="2249424"/>
            <a:ext cx="132588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85–90 dB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938528" y="228600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Bilyalı değirmen, titreşimli elek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5230368" y="2286000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KKD tavsiye edilir (8 saat eşiği)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57200" y="2688336"/>
            <a:ext cx="8229600" cy="420624"/>
          </a:xfrm>
          <a:prstGeom prst="rect">
            <a:avLst/>
          </a:prstGeom>
          <a:solidFill>
            <a:srgbClr val="FFFF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57200" y="2688336"/>
            <a:ext cx="1417320" cy="420624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502920" y="2688336"/>
            <a:ext cx="132588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90–100 dB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1938528" y="2724912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Çeneli kırıcı, merdaneli kırıcı, pres</a:t>
            </a:r>
            <a:endParaRPr lang="en-US" sz="1100" dirty="0"/>
          </a:p>
        </p:txBody>
      </p:sp>
      <p:sp>
        <p:nvSpPr>
          <p:cNvPr id="29" name="Text 27"/>
          <p:cNvSpPr txBox="1"/>
          <p:nvPr/>
        </p:nvSpPr>
        <p:spPr>
          <a:xfrm>
            <a:off x="5230368" y="2724912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KKD zorunlu — maruz kalma süresi sınırlanmalı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3127248"/>
            <a:ext cx="8229600" cy="420624"/>
          </a:xfrm>
          <a:prstGeom prst="rect">
            <a:avLst/>
          </a:prstGeom>
          <a:solidFill>
            <a:srgbClr val="F7FA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57200" y="3127248"/>
            <a:ext cx="1417320" cy="420624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502920" y="3127248"/>
            <a:ext cx="132588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&gt; 100 dB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1938528" y="3163824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Sarkaç çekiçli kırıcı, büyük değirmen</a:t>
            </a:r>
            <a:endParaRPr lang="en-US" sz="1100" dirty="0"/>
          </a:p>
        </p:txBody>
      </p:sp>
      <p:sp>
        <p:nvSpPr>
          <p:cNvPr id="34" name="Text 32"/>
          <p:cNvSpPr txBox="1"/>
          <p:nvPr/>
        </p:nvSpPr>
        <p:spPr>
          <a:xfrm>
            <a:off x="5230368" y="3163824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Çift koruma (tıkaç + kulaklık) gerekebilir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457200" y="3611880"/>
            <a:ext cx="8229600" cy="2743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566928" y="3611880"/>
            <a:ext cx="7955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Kulak Tıkacı — Adım Adım Doğru Takma</a:t>
            </a:r>
            <a:endParaRPr lang="en-US" sz="1250" dirty="0"/>
          </a:p>
        </p:txBody>
      </p:sp>
      <p:sp>
        <p:nvSpPr>
          <p:cNvPr id="37" name="Shape 35"/>
          <p:cNvSpPr/>
          <p:nvPr/>
        </p:nvSpPr>
        <p:spPr>
          <a:xfrm>
            <a:off x="457200" y="3959352"/>
            <a:ext cx="219456" cy="219456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457200" y="3959352"/>
            <a:ext cx="21945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39" name="Text 37"/>
          <p:cNvSpPr txBox="1"/>
          <p:nvPr/>
        </p:nvSpPr>
        <p:spPr>
          <a:xfrm>
            <a:off x="768096" y="3931920"/>
            <a:ext cx="7818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Elleri temizleyin — kirli elle takılan tıkaç kulak kanalına bakteri taşır.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457200" y="4233672"/>
            <a:ext cx="219456" cy="219456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457200" y="4233672"/>
            <a:ext cx="21945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42" name="Text 40"/>
          <p:cNvSpPr txBox="1"/>
          <p:nvPr/>
        </p:nvSpPr>
        <p:spPr>
          <a:xfrm>
            <a:off x="768096" y="4206240"/>
            <a:ext cx="7818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Tıkacı baş ve işaret parmağı arasında 20–30 saniye yuvarlayıp silindir hâline getirin.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457200" y="4507992"/>
            <a:ext cx="219456" cy="219456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457200" y="4507992"/>
            <a:ext cx="21945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45" name="Text 43"/>
          <p:cNvSpPr txBox="1"/>
          <p:nvPr/>
        </p:nvSpPr>
        <p:spPr>
          <a:xfrm>
            <a:off x="768096" y="4480560"/>
            <a:ext cx="7818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Karşı elinizle kulak kepçesini yukarı ve arkaya çekerek kulak kanalını açın.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457200" y="4782312"/>
            <a:ext cx="219456" cy="219456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7" name="Text 45"/>
          <p:cNvSpPr txBox="1"/>
          <p:nvPr/>
        </p:nvSpPr>
        <p:spPr>
          <a:xfrm>
            <a:off x="457200" y="4782312"/>
            <a:ext cx="21945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48" name="Text 46"/>
          <p:cNvSpPr txBox="1"/>
          <p:nvPr/>
        </p:nvSpPr>
        <p:spPr>
          <a:xfrm>
            <a:off x="768096" y="4754880"/>
            <a:ext cx="7818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İncelttirdiğiniz tıkacı kulak kanalına tam olarak iterek yerleştirin, 30 saniye bastırın.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İşitme Koruyucu Türleri ve Bakım Kuralları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97277"/>
            <a:ext cx="3840480" cy="347472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02920" y="1115565"/>
            <a:ext cx="37490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 ve Özellikleri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846320" y="1097277"/>
            <a:ext cx="3840480" cy="347472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892040" y="1115565"/>
            <a:ext cx="37490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Doğru Kullanım ve Bakım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1581905"/>
            <a:ext cx="3840480" cy="3287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5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 kullanımlık köpük tıkaç (SNR 20–37 dB): En yaygın. Kulak kanalı şeklini alır. Her çalışmadan önce yenisiyle değiştirilir — yıkanmaz.</a:t>
            </a:r>
            <a:endParaRPr lang="en-US" sz="1300" dirty="0"/>
          </a:p>
          <a:p>
            <a:pPr>
              <a:spcAft>
                <a:spcPts val="5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Tekrar kullanımlık silikon tıkaç (SNR 15–25 dB): Sapı vardır, çıkarmak daha kolay. Her kullanım sonrası sabun-su ile temizlenir.</a:t>
            </a:r>
            <a:endParaRPr lang="en-US" sz="1300" dirty="0"/>
          </a:p>
          <a:p>
            <a:pPr>
              <a:spcAft>
                <a:spcPts val="5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Kulaklık (ear muff, SNR 20–35 dB): Kep veya bantla takılır. Kulak kanalına girdirilmez. Saç veya gözlük framesiyle temas sızıntı yaratır.</a:t>
            </a:r>
            <a:endParaRPr lang="en-US" sz="1300" dirty="0"/>
          </a:p>
          <a:p>
            <a:pPr>
              <a:spcAft>
                <a:spcPts val="5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Barete takılabilir kulaklık: Kırma-kırma bölgesi gibi baret zorunlu alanlar için. Baret olmadan kullanılmaz.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4846320" y="1581905"/>
            <a:ext cx="3840480" cy="3287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5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Takılma zamanı: Gürültülü ortama girmeden ÖNCE takın — 30 saniye bile koruyucusuz maruziyet günlük doza önemli katkı yapar.</a:t>
            </a:r>
            <a:endParaRPr lang="en-US" sz="1300" dirty="0"/>
          </a:p>
          <a:p>
            <a:pPr>
              <a:spcAft>
                <a:spcPts val="5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Çıkarma zamanı: Gürültülü ortamı terk ettikten sonra gürültüsüz alanda çıkarın — boyunda asılı bırakmayın.</a:t>
            </a:r>
            <a:endParaRPr lang="en-US" sz="1300" dirty="0"/>
          </a:p>
          <a:p>
            <a:pPr>
              <a:spcAft>
                <a:spcPts val="5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Sürekli takılı: Çalışma boyunca çıkarmayın. Tek saatlik 95 dB maruziyette 5 dakikalık 'ara' bile toplam hasarı artırır.</a:t>
            </a:r>
            <a:endParaRPr lang="en-US" sz="1300" dirty="0"/>
          </a:p>
          <a:p>
            <a:pPr>
              <a:spcAft>
                <a:spcPts val="5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Saklama: Açıkta tezgahta veya cepde bırakmayın — kirlenmiş tıkaç kulak enfeksiyonu yapar. Temiz kutusunda saklayın.</a:t>
            </a:r>
            <a:endParaRPr lang="en-US" sz="1300" dirty="0"/>
          </a:p>
          <a:p>
            <a:pPr>
              <a:spcAft>
                <a:spcPts val="5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Kontrol: Kulak tıkacı sertleşmiş, şeklini kaybetmiş veya kir kaplamışsa atın. Kulaklık yastıkçıkları hasar görünce değiştirilir.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4A556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Güvenlik </a:t>
            </a:r>
            <a:r>
              <a:rPr lang="en-US" sz="2200" b="1" dirty="0" err="1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Ayakkabısı</a:t>
            </a: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162594"/>
            <a:ext cx="8046720" cy="37294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13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Laboratuvarda kapalı burunlu ayakkabı minimum standart — ancak bazı çalışmalar daha fazlasını gerektirir.</a:t>
            </a:r>
            <a:endParaRPr lang="en-US" sz="13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Standart kapalı burunlu ayakkabı: Kimyasal döküntüde ayağı korur. Her laboratuvara girişte zorunludur. Terlik, sandalet, yüksek topuk yasaktır.</a:t>
            </a:r>
            <a:endParaRPr lang="en-US" sz="13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Çelik / kompozit burunlu güvenlik ayakkabısı (EN ISO 20345 S1/S2/S3): Ağır numunenin düşmesine karşı — kırıcı altındaki parça, büyük cam kap, maden örneği. </a:t>
            </a:r>
            <a:endParaRPr lang="tr-TR" sz="1300" dirty="0">
              <a:solidFill>
                <a:srgbClr val="1A2A3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13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</a:t>
            </a: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dirençli ayakkabı: Konsantre asit veya bazın dökülme riski yüksekse — nitril veya PVC tabanlı, yanda kapalı. Sıradan deri veya bez ayakkabı asitten etkilenir.</a:t>
            </a:r>
            <a:endParaRPr lang="en-US" sz="13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Kaymaz taban: Islak veya granül döküntü bulunan zeminde kayma kazaları sıktır. Düz ve düzgün tabanlı ayakkabılardan kaçının.</a:t>
            </a:r>
            <a:endParaRPr lang="en-US" sz="13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Ayakkabı muayenesi: Delik veya hasar mı var? Asit teması olan ayakkabı görsel olarak sağlam görünse bile malzeme zayıflamış olabilir — kontrol edin.</a:t>
            </a:r>
            <a:endParaRPr lang="en-US" sz="13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130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Laboratuvar içinde özel ayakkabı kullanıyorsanız dışarıya çıkmayın — kirlenmiş taban kirletici maddeyi başka alanlara taşır.</a:t>
            </a:r>
            <a:endParaRPr lang="en-US" sz="1300" dirty="0"/>
          </a:p>
        </p:txBody>
      </p:sp>
      <p:pic>
        <p:nvPicPr>
          <p:cNvPr id="4098" name="Picture 2" descr="Ayakkabı Giy İşareti Levhası Tabelası Etiketi AT1327">
            <a:extLst>
              <a:ext uri="{FF2B5EF4-FFF2-40B4-BE49-F238E27FC236}">
                <a16:creationId xmlns:a16="http://schemas.microsoft.com/office/drawing/2014/main" id="{7A4E7BD4-5339-2B53-E103-CEDAEC396B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7" t="3758" r="23096" b="41842"/>
          <a:stretch/>
        </p:blipFill>
        <p:spPr bwMode="auto">
          <a:xfrm>
            <a:off x="3789988" y="48265"/>
            <a:ext cx="873452" cy="87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Çizme Giy Uyarı Levhası - İş Güvenliği ve İkaz Levhaları |  uyarilevhalari.com'da !">
            <a:extLst>
              <a:ext uri="{FF2B5EF4-FFF2-40B4-BE49-F238E27FC236}">
                <a16:creationId xmlns:a16="http://schemas.microsoft.com/office/drawing/2014/main" id="{183B7C73-8384-B701-0F90-CBB7CDBC8F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1" t="5832" r="23916" b="43595"/>
          <a:stretch/>
        </p:blipFill>
        <p:spPr bwMode="auto">
          <a:xfrm>
            <a:off x="4846321" y="62097"/>
            <a:ext cx="873452" cy="834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KKD Giyme ve Çıkarma Sırası — Neden Sıra Önemlidir?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84215"/>
            <a:ext cx="8229600" cy="457200"/>
          </a:xfrm>
          <a:prstGeom prst="rect">
            <a:avLst/>
          </a:prstGeom>
          <a:solidFill>
            <a:srgbClr val="E8F5EE"/>
          </a:solidFill>
          <a:ln w="12700">
            <a:solidFill>
              <a:srgbClr val="27884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102503"/>
            <a:ext cx="7955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78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KKD'yi yanlış sırayla giymek veya çıkarmak, kirletilmiş yüzeye temiz bölgelerle temas ettirerek 'korumanın tam tersini' yapar. Sıra bir protokol değil, güvenlik gereğidir.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57200" y="1841861"/>
            <a:ext cx="3977640" cy="320040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1841861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GİYME SIRASI →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02920" y="2317349"/>
            <a:ext cx="347472" cy="347472"/>
          </a:xfrm>
          <a:prstGeom prst="ellipse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02920" y="2317349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941832" y="2280773"/>
            <a:ext cx="3429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78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Önlük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941832" y="2500229"/>
            <a:ext cx="3429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büyük yüzey; önce giymek diğer KKD'lerin altında kalmasını sağlar.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02920" y="2884277"/>
            <a:ext cx="347472" cy="347472"/>
          </a:xfrm>
          <a:prstGeom prst="ellipse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02920" y="2884277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941832" y="2847701"/>
            <a:ext cx="3429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78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Maske / Respiratör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941832" y="3067157"/>
            <a:ext cx="3429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Solunum yolları korunur. Sonra takılacak gözlük veya yüz siperi maskenin askısına müdahale etmemeli.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502920" y="3451205"/>
            <a:ext cx="347472" cy="347472"/>
          </a:xfrm>
          <a:prstGeom prst="ellipse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02920" y="3451205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941832" y="3414629"/>
            <a:ext cx="3429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78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Koruyucu Gözlük / Yüz Siperi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941832" y="3634085"/>
            <a:ext cx="3429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Göz ve yüz bölgesi güvenceye alınır. Maskenin burun şeridinin üstünde oturur.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502920" y="4018133"/>
            <a:ext cx="347472" cy="347472"/>
          </a:xfrm>
          <a:prstGeom prst="ellipse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02920" y="4018133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941832" y="3981557"/>
            <a:ext cx="3429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78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Eldivenler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941832" y="4201013"/>
            <a:ext cx="3429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son giyilir — eller bunları takmadan önce diğer KKD'lere dokunurken temizdir.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709160" y="1841861"/>
            <a:ext cx="3977640" cy="32004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800600" y="1841861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← ÇIKARMA SIRASI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4754880" y="2317349"/>
            <a:ext cx="347472" cy="347472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754880" y="2317349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5193792" y="2280773"/>
            <a:ext cx="3429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Eldivenler (önce)</a:t>
            </a:r>
            <a:endParaRPr lang="en-US" sz="1250" dirty="0"/>
          </a:p>
        </p:txBody>
      </p:sp>
      <p:sp>
        <p:nvSpPr>
          <p:cNvPr id="31" name="Text 29"/>
          <p:cNvSpPr txBox="1"/>
          <p:nvPr/>
        </p:nvSpPr>
        <p:spPr>
          <a:xfrm>
            <a:off x="5193792" y="2500229"/>
            <a:ext cx="3429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kirli yüzey. Tersine çevirerek çıkarın — kirli dışına dokunmayın. Atık kabına.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4754880" y="2884277"/>
            <a:ext cx="347472" cy="347472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4754880" y="2884277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5193792" y="2847701"/>
            <a:ext cx="3429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Yüz Siperi / Gözlük</a:t>
            </a:r>
            <a:endParaRPr lang="en-US" sz="1250" dirty="0"/>
          </a:p>
        </p:txBody>
      </p:sp>
      <p:sp>
        <p:nvSpPr>
          <p:cNvPr id="35" name="Text 33"/>
          <p:cNvSpPr txBox="1"/>
          <p:nvPr/>
        </p:nvSpPr>
        <p:spPr>
          <a:xfrm>
            <a:off x="5193792" y="3067157"/>
            <a:ext cx="3429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Yalnızca iç yüzüne veya askısına dokunarak çıkarın. Cam yüzeyi temiz eller bile olsa elinizle sürmeyin.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4754880" y="3451205"/>
            <a:ext cx="347472" cy="347472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4754880" y="3451205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38" name="Text 36"/>
          <p:cNvSpPr txBox="1"/>
          <p:nvPr/>
        </p:nvSpPr>
        <p:spPr>
          <a:xfrm>
            <a:off x="5193792" y="3414629"/>
            <a:ext cx="3429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Maske / Respiratör</a:t>
            </a:r>
            <a:endParaRPr lang="en-US" sz="1250" dirty="0"/>
          </a:p>
        </p:txBody>
      </p:sp>
      <p:sp>
        <p:nvSpPr>
          <p:cNvPr id="39" name="Text 37"/>
          <p:cNvSpPr txBox="1"/>
          <p:nvPr/>
        </p:nvSpPr>
        <p:spPr>
          <a:xfrm>
            <a:off x="5193792" y="3634085"/>
            <a:ext cx="3429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Askıları tutarak çıkarın, ön yüzüne dokunmayın. Tek kullanımlıksa doğrudan çöpe.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4754880" y="4018133"/>
            <a:ext cx="347472" cy="347472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4754880" y="4018133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42" name="Text 40"/>
          <p:cNvSpPr txBox="1"/>
          <p:nvPr/>
        </p:nvSpPr>
        <p:spPr>
          <a:xfrm>
            <a:off x="5193792" y="3981557"/>
            <a:ext cx="3429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Önlük (en son)</a:t>
            </a:r>
            <a:endParaRPr lang="en-US" sz="1250" dirty="0"/>
          </a:p>
        </p:txBody>
      </p:sp>
      <p:sp>
        <p:nvSpPr>
          <p:cNvPr id="43" name="Text 41"/>
          <p:cNvSpPr txBox="1"/>
          <p:nvPr/>
        </p:nvSpPr>
        <p:spPr>
          <a:xfrm>
            <a:off x="5193792" y="4201013"/>
            <a:ext cx="3429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İç yüzünden tutarak ters çevirin; iç yüzey temizdir. Kirli dış yüzey içte kalır.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KKD Çıkardıktan Sonra ve Taşıma Kuralları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097280"/>
            <a:ext cx="804672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600"/>
              </a:spcAft>
            </a:pPr>
            <a:r>
              <a:rPr lang="en-US" sz="13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KKD çıkarıldıktan sonra eller HEMEN sabun ve su ile en az 20 saniye yıkanır — eldiven çıkarmak ellerın temiz olduğu anlamına gelmez.</a:t>
            </a:r>
            <a:endParaRPr lang="en-US" sz="1300" dirty="0"/>
          </a:p>
          <a:p>
            <a:pPr>
              <a:spcAft>
                <a:spcPts val="6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Ofis, kafeterya, çay ocağı veya tuvalet gibi alanlara KKD ile girilmez — bulaşık KKD bu alanlara kimyasal veya biyolojik madde taşır, hem sizi hem çevrenizi tehlikeye atar.</a:t>
            </a:r>
            <a:endParaRPr lang="en-US" sz="1300" dirty="0"/>
          </a:p>
          <a:p>
            <a:pPr>
              <a:spcAft>
                <a:spcPts val="6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KKD'ler laboratuvar dışına çıkarılmaz; günlük kıyafetlerle aynı dolaba asılmaz — bu, eve taşıma ve aile üyelerini kirletme riskini doğurur.</a:t>
            </a:r>
            <a:endParaRPr lang="en-US" sz="1300" dirty="0"/>
          </a:p>
          <a:p>
            <a:pPr>
              <a:spcAft>
                <a:spcPts val="6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Kullanılmış tek kullanımlık KKD (eldiven, tıkaç, maske): laboratuvarda belirlenen atık kabına atılır — evsel çöpe değil.</a:t>
            </a:r>
            <a:endParaRPr lang="en-US" sz="1300" dirty="0"/>
          </a:p>
          <a:p>
            <a:pPr>
              <a:spcAft>
                <a:spcPts val="6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Tekrar kullanımlık KKD (gözlük, kulaklık, bazı respiratörler): her kullanım sonrası hafif deterjanla temizlenir, kuru ve kapalı kutusunda saklanır.</a:t>
            </a:r>
            <a:endParaRPr lang="en-US" sz="1300" dirty="0"/>
          </a:p>
          <a:p>
            <a:pPr>
              <a:spcAft>
                <a:spcPts val="600"/>
              </a:spcAft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Hasarlı KKD derhal atılır ve yenisiyle değiştirilir — 'biraz daha dayanır' düşüncesi kazanın hazırlığıdır.</a:t>
            </a:r>
            <a:endParaRPr lang="en-US" sz="1300" dirty="0"/>
          </a:p>
          <a:p>
            <a:pPr>
              <a:spcAft>
                <a:spcPts val="600"/>
              </a:spcAft>
            </a:pPr>
            <a:endParaRPr lang="tr-TR" sz="1300" b="1" dirty="0">
              <a:solidFill>
                <a:srgbClr val="1A2A3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spcAft>
                <a:spcPts val="600"/>
              </a:spcAft>
            </a:pPr>
            <a:r>
              <a:rPr lang="en-US" sz="13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KKD eksikliği görürseniz bildirin: stok bitmişse veya beden uygun değilse, o çalışmayı yapmamak veya ertelemek güvenli seçimdir.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Hangi İşte Hangi KKD? — Lab Bazlı Rehber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78992"/>
            <a:ext cx="3977640" cy="1965960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078992"/>
            <a:ext cx="3977640" cy="347472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30352" y="1078992"/>
            <a:ext cx="38679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Numune kırma ve öğütme — (kırıcı, değirmen)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613262"/>
            <a:ext cx="3794760" cy="13585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1450" indent="-1714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Önlük</a:t>
            </a:r>
            <a:endParaRPr lang="en-US" sz="1150" dirty="0"/>
          </a:p>
          <a:p>
            <a:pPr marL="171450" indent="-1714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FFP2/FFP3 maske (toz)</a:t>
            </a:r>
            <a:endParaRPr lang="en-US" sz="1150" dirty="0"/>
          </a:p>
          <a:p>
            <a:pPr marL="171450" indent="-1714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Koruyucu gözlük</a:t>
            </a:r>
            <a:endParaRPr lang="en-US" sz="1150" dirty="0"/>
          </a:p>
          <a:p>
            <a:pPr marL="171450" indent="-1714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Kulak tıkacı (&gt; 90 dB)</a:t>
            </a:r>
            <a:endParaRPr lang="en-US" sz="1150" dirty="0"/>
          </a:p>
          <a:p>
            <a:pPr marL="171450" indent="-1714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Çelik burunlu ayakkabı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709160" y="1078992"/>
            <a:ext cx="3977640" cy="1965960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709160" y="1078992"/>
            <a:ext cx="3977640" cy="347472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782312" y="1078992"/>
            <a:ext cx="38679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Flotasyon deneyi — (ksantat, köpürtücü)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4800600" y="1613262"/>
            <a:ext cx="3794760" cy="1358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1450" indent="-1714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Önlük</a:t>
            </a:r>
            <a:endParaRPr lang="en-US" sz="1150" dirty="0"/>
          </a:p>
          <a:p>
            <a:pPr marL="171450" indent="-1714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Nitril eldiven (çift kat)</a:t>
            </a:r>
            <a:endParaRPr lang="en-US" sz="1150" dirty="0"/>
          </a:p>
          <a:p>
            <a:pPr marL="171450" indent="-1714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Koruyucu gözlük</a:t>
            </a:r>
            <a:endParaRPr lang="en-US" sz="1150" dirty="0"/>
          </a:p>
          <a:p>
            <a:pPr marL="171450" indent="-1714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Organik buhar kartuşlu maske</a:t>
            </a:r>
            <a:endParaRPr lang="en-US" sz="1150" dirty="0"/>
          </a:p>
          <a:p>
            <a:pPr marL="171450" indent="-1714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Çeker ocak zorunlu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457200" y="3136392"/>
            <a:ext cx="3977640" cy="1965960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57200" y="3136392"/>
            <a:ext cx="3977640" cy="347472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30352" y="3136392"/>
            <a:ext cx="38679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Asit çözündürme — (HNO₃, HCl, HF)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3638006"/>
            <a:ext cx="3794760" cy="13911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1450" indent="-1714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PVC/neopren apron (önlük üstüne)</a:t>
            </a:r>
            <a:endParaRPr lang="en-US" sz="1150" dirty="0"/>
          </a:p>
          <a:p>
            <a:pPr marL="171450" indent="-1714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Neopren veya PVC eldiven</a:t>
            </a:r>
            <a:endParaRPr lang="en-US" sz="1150" dirty="0"/>
          </a:p>
          <a:p>
            <a:pPr marL="171450" indent="-1714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Kapalı göz koruyucu + yüz siperi</a:t>
            </a:r>
            <a:endParaRPr lang="en-US" sz="1150" dirty="0"/>
          </a:p>
          <a:p>
            <a:pPr marL="171450" indent="-1714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Asit gaz kartuşlu maske</a:t>
            </a:r>
            <a:endParaRPr lang="en-US" sz="1150" dirty="0"/>
          </a:p>
          <a:p>
            <a:pPr marL="171450" indent="-1714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Çeker ocak zorunlu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4709160" y="3136392"/>
            <a:ext cx="3977640" cy="1965960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709160" y="3136392"/>
            <a:ext cx="3977640" cy="347472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782312" y="3136392"/>
            <a:ext cx="38679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Mekanik numune testi — (</a:t>
            </a:r>
            <a:r>
              <a:rPr lang="en-US" sz="12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pres</a:t>
            </a:r>
            <a:r>
              <a:rPr lang="tr-TR" sz="12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ler</a:t>
            </a: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</a:t>
            </a:r>
            <a:r>
              <a:rPr lang="tr-TR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testereler, el cihazları</a:t>
            </a: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4800600" y="3638006"/>
            <a:ext cx="3794760" cy="13911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1450" indent="-1714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Önlük</a:t>
            </a:r>
            <a:endParaRPr lang="en-US" sz="1150" dirty="0"/>
          </a:p>
          <a:p>
            <a:pPr marL="171450" indent="-1714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Koruyucu gözlük</a:t>
            </a:r>
            <a:endParaRPr lang="en-US" sz="1150" dirty="0"/>
          </a:p>
          <a:p>
            <a:pPr marL="171450" indent="-1714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Yüz siperi (pres)</a:t>
            </a:r>
            <a:endParaRPr lang="en-US" sz="1150" dirty="0"/>
          </a:p>
          <a:p>
            <a:pPr marL="171450" indent="-1714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Nitril eldiven</a:t>
            </a:r>
            <a:endParaRPr lang="en-US" sz="1150" dirty="0"/>
          </a:p>
          <a:p>
            <a:pPr marL="171450" indent="-1714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Çelik burunlu ayakkabı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2587752" y="5193792"/>
            <a:ext cx="3977640" cy="1965960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2587752" y="5193792"/>
            <a:ext cx="3977640" cy="347472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2660904" y="5193792"/>
            <a:ext cx="38679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Kimyasal analiz — (UV spektro, pH ölçüm)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2679192" y="5577840"/>
            <a:ext cx="379476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300"/>
              </a:spcAft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Önlük</a:t>
            </a:r>
            <a:endParaRPr lang="en-US" sz="1150" dirty="0"/>
          </a:p>
          <a:p>
            <a:pPr>
              <a:spcAft>
                <a:spcPts val="300"/>
              </a:spcAft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Nitril eldiven</a:t>
            </a:r>
            <a:endParaRPr lang="en-US" sz="1150" dirty="0"/>
          </a:p>
          <a:p>
            <a:pPr>
              <a:spcAft>
                <a:spcPts val="300"/>
              </a:spcAft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Koruyucu gözlük</a:t>
            </a:r>
            <a:endParaRPr lang="en-US" sz="1150" dirty="0"/>
          </a:p>
          <a:p>
            <a:pPr>
              <a:spcAft>
                <a:spcPts val="300"/>
              </a:spcAft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Çeker ocak (uçucu reaktif varsa)</a:t>
            </a:r>
            <a:endParaRPr lang="en-US" sz="11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KKD Kontrol Listesi — Her Çalışma Öncesinde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8229600" cy="411480"/>
          </a:xfrm>
          <a:prstGeom prst="rect">
            <a:avLst/>
          </a:prstGeom>
          <a:solidFill>
            <a:srgbClr val="E8F5EE"/>
          </a:solidFill>
          <a:ln w="12700">
            <a:solidFill>
              <a:srgbClr val="27884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069848"/>
            <a:ext cx="79552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78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listeyi çalışma alanına yerleştirin. Tek madde 'hayır' ise çalışmaya başlamayın — eksikliği tamamlayın ya da sorumluyu bilgilendirin.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57200" y="1598892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" y="159889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160803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Yapacağım işe uygun KKD tipini GBF Bölüm 8'den kontrol ettim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754880" y="1598892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754880" y="159889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120640" y="160803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Önlük diz boyunda, düğmeli ve uzun kollu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7200" y="2275548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57200" y="22755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822960" y="228469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Eldivenin türü kullandığım kimyasala uygun (nitril/neopren/ısıya dayanıklı)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754880" y="2275548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754880" y="22755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5120640" y="228469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Eldivende yırtık, delik veya deformasyon yok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57200" y="2952204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57200" y="295220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822960" y="296134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Maskenin/respiratörün tipi doğru (toz mu? organik buhar mı? asit gazı mı?)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754880" y="2952204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754880" y="295220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5120640" y="296134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Maske yüzüme tam oturuyor, kenar sızıntısı yok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3628860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57200" y="36288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822960" y="363800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Koruyucu gözlük veya yüz siperi takılı, kontak lens yok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4754880" y="3628860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754880" y="36288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5120640" y="363800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Ayakkabı kapalı burunlu, topuk yok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457200" y="4305516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457200" y="43055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822960" y="431466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Gürültülü ortamsa kulak koruyucusu hazır ve takılı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4754880" y="4305516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4754880" y="43055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37" name="Text 35"/>
          <p:cNvSpPr txBox="1"/>
          <p:nvPr/>
        </p:nvSpPr>
        <p:spPr>
          <a:xfrm>
            <a:off x="5120640" y="431466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KKD hasarsız — hasarlı varsa yenisiyle değiştirildi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A2A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0040" cy="5143500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80467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Teşekkürler</a:t>
            </a:r>
            <a:endParaRPr lang="en-US" sz="4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01752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A0B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AKÜ Maden Mühendisliği Bölümü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A0B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İSG Komisyonu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2876</Words>
  <Application>Microsoft Office PowerPoint</Application>
  <PresentationFormat>Ekran Gösterisi (16:9)</PresentationFormat>
  <Paragraphs>350</Paragraphs>
  <Slides>21</Slides>
  <Notes>21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6" baseType="lpstr">
      <vt:lpstr>Arial</vt:lpstr>
      <vt:lpstr>Calibri</vt:lpstr>
      <vt:lpstr>Cambria</vt:lpstr>
      <vt:lpstr>Wingdings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Oğuzhan Öz</cp:lastModifiedBy>
  <cp:revision>6</cp:revision>
  <dcterms:created xsi:type="dcterms:W3CDTF">2026-10-07T08:49:06Z</dcterms:created>
  <dcterms:modified xsi:type="dcterms:W3CDTF">2026-10-08T17:54:24Z</dcterms:modified>
</cp:coreProperties>
</file>