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8" r:id="rId4"/>
    <p:sldId id="269" r:id="rId5"/>
    <p:sldId id="260" r:id="rId6"/>
    <p:sldId id="270" r:id="rId7"/>
    <p:sldId id="271" r:id="rId8"/>
    <p:sldId id="282" r:id="rId9"/>
    <p:sldId id="272" r:id="rId10"/>
    <p:sldId id="273" r:id="rId11"/>
    <p:sldId id="264" r:id="rId12"/>
    <p:sldId id="274" r:id="rId13"/>
    <p:sldId id="275" r:id="rId14"/>
    <p:sldId id="276" r:id="rId15"/>
    <p:sldId id="277" r:id="rId16"/>
    <p:sldId id="278" r:id="rId17"/>
    <p:sldId id="279" r:id="rId18"/>
    <p:sldId id="281" r:id="rId19"/>
    <p:sldId id="267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62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8539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41148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EB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AKÜ Maden Mühendisliği Bölümü · İSG Komisyonu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60120"/>
            <a:ext cx="80467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Durum Hazırlığı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548640" y="3337560"/>
            <a:ext cx="8046720" cy="36576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347472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 4 — Yangın, Dökülme, Patlama ve Tahliye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</a:t>
            </a:r>
            <a:r>
              <a:rPr lang="en-US" sz="10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Güvenliği</a:t>
            </a:r>
            <a:r>
              <a:rPr lang="en-US" sz="10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Eğitimi</a:t>
            </a:r>
            <a:r>
              <a:rPr lang="tr-TR" sz="1000" dirty="0">
                <a:solidFill>
                  <a:srgbClr val="CBD5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-    Öğr. Gör. Dr. Oğuzhan ÖZ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 Bölümde Neler Öğreneceğiz?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05394" y="1240971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B5F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İletişim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66928" y="1848394"/>
            <a:ext cx="2496312" cy="1077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Kimler aranacak, hangi numaralar, ilk haber kiminle paylaşılacak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2004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48594" y="1240971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Tahliye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310128" y="1848394"/>
            <a:ext cx="2496312" cy="1077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Kaçış yolları, toplanma noktası, tahliye prosedürü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943600" y="114300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191794" y="1240971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Yangın Güvenliği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053328" y="1848394"/>
            <a:ext cx="2496312" cy="1077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 tüpü türleri, yangın kaynakları ve ilk müdahale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05394" y="3206931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788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Duş / Göz Duşu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66928" y="3814354"/>
            <a:ext cx="2496312" cy="1077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bulaşmada acil yıkama prosedürü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32004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3448594" y="3206931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Dökülme Müdahalesi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3310128" y="3814354"/>
            <a:ext cx="2496312" cy="1077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 ve büyük hacimli kimyasal dökülmelerde yapılacaklar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943600" y="3108960"/>
            <a:ext cx="2606040" cy="1856232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191794" y="3206931"/>
            <a:ext cx="1965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Patlama Riskleri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6053328" y="3814354"/>
            <a:ext cx="2496312" cy="1077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reaksiyon kaynaklı patlama senaryoları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İletişim — 112'yi Aradığınızda Ne Söylüyorsunuz?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57200"/>
          </a:xfrm>
          <a:prstGeom prst="rect">
            <a:avLst/>
          </a:prstGeom>
          <a:solidFill>
            <a:srgbClr val="FFF5E8"/>
          </a:solidFill>
          <a:ln w="1905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056132"/>
            <a:ext cx="7955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600"/>
              </a:spcAft>
            </a:pP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Herhangi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acil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durumda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sakin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kalın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öncelikle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danışmanınızı veya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sorumlusunu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bilgilendirin</a:t>
            </a:r>
            <a:r>
              <a:rPr lang="en-US" sz="160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" y="173736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1682496"/>
            <a:ext cx="1828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 arıyor?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192024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Adınız ve öğrenci numaranız — 'AKÜ Maden Mühendisliği öğrencisiyim'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377440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37744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322576"/>
            <a:ext cx="1828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Nerede?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896112" y="256032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 adı, kat, oda numarası. Örn: '</a:t>
            </a:r>
            <a:r>
              <a:rPr lang="en-US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Mühendislik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Fakültesi</a:t>
            </a: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</a:t>
            </a: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Binası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Giriş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kat, Maden Lab </a:t>
            </a: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307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7200" y="301752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2962656"/>
            <a:ext cx="1828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 oldu?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896112" y="320040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ve net: yangın / kimyasal dökülme / yaralanma / gaz sızıntısı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57200" y="3657600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7200" y="365760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896112" y="3602736"/>
            <a:ext cx="1828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Kaç kişi etkilendi?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896112" y="384048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Yaralı kişi sayısı ve bilinç durumu: 'bilinçli ama ayağa kalkamıyor'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57200" y="4297680"/>
            <a:ext cx="347472" cy="347472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" y="429768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896112" y="4242816"/>
            <a:ext cx="1828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Hangi kimyasal?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896112" y="4480560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kaza ise maddenin adı — </a:t>
            </a: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GSF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</a:t>
            </a:r>
            <a:r>
              <a:rPr lang="en-US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hazır tutun, acil ekibe verin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394960" y="1581912"/>
            <a:ext cx="3291840" cy="352044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394960" y="1581912"/>
            <a:ext cx="3291840" cy="32004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486400" y="1581912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Numaralar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0" y="196596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112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0" y="222199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Acil (sağlık + yangın + polis)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5486400" y="258775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110</a:t>
            </a:r>
            <a:endParaRPr lang="en-US" sz="1300" dirty="0"/>
          </a:p>
        </p:txBody>
      </p:sp>
      <p:sp>
        <p:nvSpPr>
          <p:cNvPr id="34" name="Text 32"/>
          <p:cNvSpPr txBox="1"/>
          <p:nvPr/>
        </p:nvSpPr>
        <p:spPr>
          <a:xfrm>
            <a:off x="5486400" y="284378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İtfaiye (yalnızca yangın)</a:t>
            </a:r>
            <a:endParaRPr lang="en-US" sz="1050" dirty="0"/>
          </a:p>
        </p:txBody>
      </p:sp>
      <p:pic>
        <p:nvPicPr>
          <p:cNvPr id="35" name="Resim 34">
            <a:extLst>
              <a:ext uri="{FF2B5EF4-FFF2-40B4-BE49-F238E27FC236}">
                <a16:creationId xmlns:a16="http://schemas.microsoft.com/office/drawing/2014/main" id="{E006207D-290F-249B-53AA-B41564DEE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907" y="3364992"/>
            <a:ext cx="2755946" cy="16125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Tahliye — Adım Adım ve Dikkat Edilecekler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24712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1247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078992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 çaldığında veya büyük acil durumda çalışmayı bırakın. Deneyin nerede olduğuna bakılmaksızın çıkış önce gelir — 'birkaç dakika daha' hayatınıza mal olabilir.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9224" y="1508760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686415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1686415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1640695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Deneyi hızla güvenli konuma alın: ısıtıcıyı kapatın, kimyasal kabı kapat, gaz vanasını kapat. 30 saniyeden fazla sürecekse bırakıp gidin.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9224" y="2070463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248118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7200" y="224811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60120" y="2202398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kapısını arkanızdan kapayın — kilitlemeyin. Kapalı kapı yangını ve dumanı en az 15 dakika geciktirir; kilitli kapı ise kurtarma ekibinin girişini engeller.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9224" y="2632166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2809821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7200" y="2809821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960120" y="2764101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Asansörü kullanmayın — yangında elektrik kesilir, asansör kabininde mahsur kalınır. Merdivenden inin; merdiven kapısı kapalıysa duman girişini yavaşlatır.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9224" y="3193869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" y="3371523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7200" y="3371523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960120" y="3325803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Kaçış yolunda duman varsa eğilerek veya sürünerek gidin — tavan yakınındaki duman en toksik, yere yakın hava en temizdir.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9224" y="3755571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7200" y="3933226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393322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960120" y="3887506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Toplanma noktasına ulaşın ve sorumlu sayım yapana kadar yerden ayrılmayın. 'Bir dakika bekleyeyim' diyerek dönen kişilerin eksikliği panik yaratır.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49224" y="4317274"/>
            <a:ext cx="0" cy="177655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7200" y="4494929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7200" y="4494929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960120" y="4449209"/>
            <a:ext cx="7680960" cy="561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Yetkili izin vermeden binaya girmek yasaktır — ateş olmasa bile yapı hasarlı olabilir. Unutulan eşya için dönmek can kaybına yol açmıştır.</a:t>
            </a:r>
            <a:endParaRPr lang="en-US" sz="1300" dirty="0"/>
          </a:p>
        </p:txBody>
      </p:sp>
      <p:pic>
        <p:nvPicPr>
          <p:cNvPr id="4100" name="Picture 4" descr="İSG Levhaları, uyarı levhaları, emir levhaları,12X25 cm, 25x35 cm levha,  35X50 cm, Fotolümen uyarı , sac levha, dekota levha, sticker, etiket levha,  iş güvenliği levhaları, koruyucu levhalar,emir levhaları, uyarı ve ikaz  levhaları">
            <a:extLst>
              <a:ext uri="{FF2B5EF4-FFF2-40B4-BE49-F238E27FC236}">
                <a16:creationId xmlns:a16="http://schemas.microsoft.com/office/drawing/2014/main" id="{130B6952-AA68-8D5C-28AD-8DC9E97E2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471" y="72648"/>
            <a:ext cx="1712288" cy="82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Yangın Söndürücü Türleri</a:t>
            </a:r>
            <a:endParaRPr lang="en-US" sz="2200" dirty="0"/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18DAE241-9A3C-1E81-5BD3-580424408D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78"/>
          <a:stretch/>
        </p:blipFill>
        <p:spPr bwMode="auto">
          <a:xfrm>
            <a:off x="0" y="969264"/>
            <a:ext cx="9157093" cy="417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Yangın Söndürücü Türleri — Hangisi Neye Karşı?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solidFill>
            <a:srgbClr val="FFF0EE"/>
          </a:solidFill>
          <a:ln w="1270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Yanlış tüp tipi yangını büyütür veya elektrik çarpmasına neden olur. Tüpü kullanmadan önce yangın sınıfını belirleyin — bu 5 saniye hayat kurtarır.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36192"/>
            <a:ext cx="8229600" cy="301752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1536192"/>
            <a:ext cx="1005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Tüp Sınıfı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1536192"/>
            <a:ext cx="1965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Madde Türü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3611880" y="1536192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Söndürücü Madde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5349240" y="1536192"/>
            <a:ext cx="1645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Yasak / Dikkat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7040880" y="1536192"/>
            <a:ext cx="1600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Kullanım Yeri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1856232"/>
            <a:ext cx="8229600" cy="713232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1856232"/>
            <a:ext cx="1097280" cy="713232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5488" y="1856232"/>
            <a:ext cx="10607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Sınıfı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1892808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Katı yanıcılar: kağıt, tahta, kumaş, plastik, lastik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3611880" y="1892808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Su, kuru kimyasal, köpük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5349240" y="1892808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7040880" y="1892808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lab yangınları (kağıt dökümanlar, plastik cihaz gövdesi)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57200" y="2587752"/>
            <a:ext cx="822960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" y="2587752"/>
            <a:ext cx="1097280" cy="71323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5488" y="2587752"/>
            <a:ext cx="10607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Sınıfı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1600200" y="2624328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Sıvı ve gaz yangınları: benzin, aseton, alkol, LPG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3611880" y="2624328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 kimyasal, CO₂, köpük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5349240" y="2624328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(sıçratır ve yangını yayar)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040880" y="2624328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Organik çözücü yangınları — en yaygın lab sınıfı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57200" y="3319272"/>
            <a:ext cx="8229600" cy="713232"/>
          </a:xfrm>
          <a:prstGeom prst="rect">
            <a:avLst/>
          </a:prstGeom>
          <a:solidFill>
            <a:srgbClr val="F7FA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57200" y="3319272"/>
            <a:ext cx="1097280" cy="71323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75488" y="3319272"/>
            <a:ext cx="10607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 Sınıfı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1600200" y="3355848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Elektrik kaynaklı yangınlar (cihaz, pano, kablo)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3611880" y="3355848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CO₂, kuru kimyasal (iletken olmayan)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5349240" y="3355848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— elektrik iletir, çarpar; köpük de yasak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7040880" y="3355848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devre, aşırı yüklü priz, motor yangını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57200" y="4050792"/>
            <a:ext cx="8229600" cy="713232"/>
          </a:xfrm>
          <a:prstGeom prst="rect">
            <a:avLst/>
          </a:prstGeom>
          <a:solidFill>
            <a:srgbClr val="FFFFFF"/>
          </a:solidFill>
          <a:ln w="6350">
            <a:solidFill>
              <a:srgbClr val="D0DF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57200" y="4050792"/>
            <a:ext cx="1097280" cy="713232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75488" y="4050792"/>
            <a:ext cx="106070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Sınıfı</a:t>
            </a:r>
            <a:endParaRPr lang="en-US" sz="1250" dirty="0"/>
          </a:p>
        </p:txBody>
      </p:sp>
      <p:sp>
        <p:nvSpPr>
          <p:cNvPr id="38" name="Text 36"/>
          <p:cNvSpPr txBox="1"/>
          <p:nvPr/>
        </p:nvSpPr>
        <p:spPr>
          <a:xfrm>
            <a:off x="1600200" y="4087368"/>
            <a:ext cx="1965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 yangınları: sodyum (Na), potasyum (K), magnezyum (Mg)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3611880" y="4087368"/>
            <a:ext cx="1691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Özel kuru kimyasal (D tozu)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5349240" y="4087368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ve CO₂ — Na/K ile patlayıcı reaksiyon verir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040880" y="4087368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Reaktif metal kullanımında (nadir ama kritik)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Yangın Söndürücü — PASS Yöntemi ve Kritik Kurallar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78992"/>
            <a:ext cx="4114800" cy="1670304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078992"/>
            <a:ext cx="640080" cy="170383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1078992"/>
            <a:ext cx="640080" cy="1670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17043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ÇEK — Pull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1517904"/>
            <a:ext cx="329184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Tutamacın altındaki güvenlik pimini düz çekerek çıkarın. Pim çekilmeden kol sıkıştırılamaz. Plastik mühür kırılırsa tüp daha önce kullanılmış demektir.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00600" y="1078992"/>
            <a:ext cx="4114800" cy="1670304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00600" y="1078992"/>
            <a:ext cx="640080" cy="167030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078992"/>
            <a:ext cx="640080" cy="16398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5532120" y="1170432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HEDEF AL — Aim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532120" y="1517904"/>
            <a:ext cx="32918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Hortum ucunu yangının tabanına (zemine yakın kısmına) doğrultun. Alevlerin tepesine değil — alevler yalnızca yanıcı maddenin tutum noktasından çıkar.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4114800" cy="192024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2926080"/>
            <a:ext cx="640080" cy="192024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7200" y="2926080"/>
            <a:ext cx="640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32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01752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SIK — Squeeze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3364992"/>
            <a:ext cx="3291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Üst tutamacı aşağı doğru sıkıştırın. Madde çıkmaya başlayacak. CO₂ tüpünde hortum donabilir — doğrudan tutmayın.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800600" y="2926080"/>
            <a:ext cx="4114800" cy="192024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00600" y="2926080"/>
            <a:ext cx="640080" cy="192024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800600" y="2926080"/>
            <a:ext cx="640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32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301752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SÜPÜR — Sweep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5532120" y="3364992"/>
            <a:ext cx="3291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Hortumu tabanında bir yandan diğer yana yavaşça süpürün. Tüp genellikle 8–30 saniye sürer — boşalmadan önce ne yapacağınızı bilin.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47616"/>
            <a:ext cx="8458200" cy="487680"/>
          </a:xfrm>
          <a:prstGeom prst="rect">
            <a:avLst/>
          </a:prstGeom>
          <a:solidFill>
            <a:srgbClr val="FFF0EE"/>
          </a:solidFill>
          <a:ln w="12700">
            <a:solidFill>
              <a:srgbClr val="E8421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94360" y="4547616"/>
            <a:ext cx="7955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 1 dakikada söndürülmüyorsa veya büyüyorsa tüpü bırakıp tahliye edin. Bir tüpü denemek uğruna kaçış yolunuzu kaybetmeyin.</a:t>
            </a:r>
            <a:endParaRPr lang="en-US" sz="1400" dirty="0"/>
          </a:p>
        </p:txBody>
      </p:sp>
      <p:pic>
        <p:nvPicPr>
          <p:cNvPr id="31" name="Resim 30">
            <a:extLst>
              <a:ext uri="{FF2B5EF4-FFF2-40B4-BE49-F238E27FC236}">
                <a16:creationId xmlns:a16="http://schemas.microsoft.com/office/drawing/2014/main" id="{24E0260C-951A-72E6-C0DB-D580C97DE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530" y="10287"/>
            <a:ext cx="679269" cy="9509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8" descr="C:\Documents and Settings\meralp\Desktop\ysckş.JPG">
            <a:extLst>
              <a:ext uri="{FF2B5EF4-FFF2-40B4-BE49-F238E27FC236}">
                <a16:creationId xmlns:a16="http://schemas.microsoft.com/office/drawing/2014/main" id="{F2082390-88BE-F1E3-0C5B-EC22EEAA8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954" y="0"/>
            <a:ext cx="6530092" cy="514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831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Laboratuvarda Yangın Kaynakları ve Önleme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069848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Elektrik ve Kimyasal Kaynaklar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051560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92040" y="1069848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Isı ve Ortam Kaynakları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1481328"/>
            <a:ext cx="3840480" cy="334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Aşırı yüklü prizler: tek prize birden fazla cihaz ve çakma adaptör — priz ısınır, izolasyon erir, kısa devre olur. Her cihaz kendi prizine takılmalıdır.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Yıpranmış ve kıvrık kablolar: bükülen kablo iç iletkeni kırar, kıvılcım üretir. Kablo üzerinde yürümek veya masa altından geçirmek en sık nedeni.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Uyumsuz kimyasalların temas etmesi: KMnO₄ + gliserin, aseton + HNO₃ — depolama uyumsuzluk tablosunu hatırlayın.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Yanlış deney metodu: belirlenmemiş sıcaklık, karıştırma hızı veya kimyasal sırası ani ekzotermik reaksiyona — yangın veya patlamaya — yol açar.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Regülatör ve güç kaynağı hataları: yanlış voltaj ayarı veya kötü topraklama kısa devreye neden olur.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481328"/>
            <a:ext cx="3840480" cy="3342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Yanıcı sıvıların açık bırakılması: aseton ve etanol hızla buharlaşır ve buhar havada tutuşma konsantrasyonuna ulaşır — açık kap kıvılcım kaynağından uzakta tutulmalıdır.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Isıtma cihazları: sıcak plaka veya etüv üzerinde bırakılan yanıcı madde; açık alev yerine daima kontrollü ısıtma kullanın.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Kül fırını ve etüv: içine yanıcı madde veya plastik bırakmak yangın kaynağına dönüşür; fırına yalnızca uygun kaplar konulmalıdır.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Statik elektrik: kuru ortamda dönen mekanik ekipmandan oluşan statik kıvılcım yanıcı solvent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buharını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tutuşturabilir</a:t>
            </a:r>
            <a:r>
              <a:rPr lang="tr-TR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tr-TR" sz="1300" dirty="0">
              <a:solidFill>
                <a:srgbClr val="1A2A3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Önlem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Çalışma bitiminde ısıtma cihazlarını, vantilatörleri ve gereksiz elektrikli ekipmanları kapatın. Yanıcı madde kaplarını kapalı dolaplarda saklayın.</a:t>
            </a:r>
            <a:endParaRPr lang="en-US" sz="1300" dirty="0"/>
          </a:p>
        </p:txBody>
      </p:sp>
      <p:pic>
        <p:nvPicPr>
          <p:cNvPr id="2052" name="Picture 4" descr="Yangın Tehlikesi Uyarı Levhası | PVC ve Pleksi Uyarı Levhası – Komut UV Baskı ve Üretim Merkezi">
            <a:extLst>
              <a:ext uri="{FF2B5EF4-FFF2-40B4-BE49-F238E27FC236}">
                <a16:creationId xmlns:a16="http://schemas.microsoft.com/office/drawing/2014/main" id="{09FF57DD-7B78-190C-1FB3-4844AB2F6A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5" r="15439"/>
          <a:stretch/>
        </p:blipFill>
        <p:spPr bwMode="auto">
          <a:xfrm>
            <a:off x="6903217" y="20599"/>
            <a:ext cx="648119" cy="92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813816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813816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632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Bulaşma — İlk 60 Saniye Belirleyicidir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888492"/>
            <a:ext cx="8503920" cy="702564"/>
          </a:xfrm>
          <a:prstGeom prst="rect">
            <a:avLst/>
          </a:prstGeom>
          <a:solidFill>
            <a:srgbClr val="FFF0EE"/>
          </a:solidFill>
          <a:ln w="2540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921300"/>
            <a:ext cx="8220456" cy="651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15 DAKİKA KRİTİKTİR — HF (hidroflorik asit) gibi bazı kimyasallar ciltte ağrı oluşturmadan derin doku hasarı yapar. 'İyi </a:t>
            </a:r>
            <a:r>
              <a:rPr lang="en-US" sz="1500" b="1" dirty="0" err="1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hissediyorum</a:t>
            </a:r>
            <a:r>
              <a:rPr lang="en-US" sz="15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 ifadesi yeterli değildir; her kimyasal bulaşmasında hastane zorunludur.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1676400"/>
            <a:ext cx="4206240" cy="340156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676400"/>
            <a:ext cx="4206240" cy="3291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30352" y="1676400"/>
            <a:ext cx="40599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Cilt Temasında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66928" y="2151888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66928" y="215188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2078736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Bulaşık giysi, saat, yüzük, bilezik HEMEN çıkarılır — bunlar kimyasalı ciltle temas halinde tutar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66928" y="2755392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6928" y="275539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914400" y="2682240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Etkilenen bölge HEMEN bol akan soğuk-ılık suyla en az 15 dakika yıkanır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66928" y="3358896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66928" y="33588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14400" y="3285744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Karbonat veya asitle nötralize etmeye çalışmayın — doğru kimyasalı bilmeden yapılan nötralizasyon ısı açığa çıkarır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66928" y="3962400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66928" y="39624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3889248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Yıkama sonrası lab sorumlusuna bildirim ve 112 ya da hastane — 'küçük sıçrama' diye önemsemeden gitmeyin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66928" y="4565904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66928" y="456590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914400" y="4492752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GBF</a:t>
            </a:r>
            <a:r>
              <a:rPr lang="tr-TR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 d</a:t>
            </a:r>
            <a:r>
              <a:rPr lang="en-US" sz="115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</a:t>
            </a: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ilk yardım talimatını acil ekibe gösterin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754880" y="1676400"/>
            <a:ext cx="4206240" cy="340156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754880" y="1676400"/>
            <a:ext cx="4206240" cy="3291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828032" y="1676400"/>
            <a:ext cx="40599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Göz Temasında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864608" y="2151888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64608" y="215188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5212080" y="2078736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Göze kimyasal girdiğinde derhal göz yıkama istasyonuna koşun — saniyeler önemlidir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4864608" y="2755392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864608" y="275539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5212080" y="2682240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 öne eğik, göz musluğun altında — kapakları iki elinizle açık tutun, göz küresini döndürün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4864608" y="3358896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864608" y="33588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37" name="Text 35"/>
          <p:cNvSpPr txBox="1"/>
          <p:nvPr/>
        </p:nvSpPr>
        <p:spPr>
          <a:xfrm>
            <a:off x="5212080" y="3285744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az 15 dakika sürekli yıkayın; 'yeterince temizlendi' hissi yanıltıcıdır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4864608" y="3962400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4864608" y="39624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5212080" y="3889248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 lens takmışsanız: yıkama sırasında çıkmıyorsa zorlamayın, acil serviste çıkarılır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4864608" y="4565904"/>
            <a:ext cx="274320" cy="274320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4864608" y="456590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5212080" y="4492752"/>
            <a:ext cx="3675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Yıkama sonrası 112 veya göz acil — görme bulanıklığı olmasa da göz muayenesi zorunludur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Kimyasal Dökülme — Müdahale Prosedürü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197864"/>
            <a:ext cx="3840480" cy="347472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02920" y="1216152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 / Kontrollü Dökülme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846320" y="1197864"/>
            <a:ext cx="3840480" cy="347472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92040" y="1216152"/>
            <a:ext cx="3749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Büyük / Tehlikeli Dökülme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1828800"/>
            <a:ext cx="3840480" cy="3140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Durumu laboratuvar sorumlusuna ve çevredeki kişilere bildirin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Uygun KKD'yi giyin (eldiven, gözlük, önlük)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Mümkünse kaynağı durdurun (kap ağzını kapatın)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Dökülme kitini kullanarak dökülmeyi absorbe edin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Kullanılan malzemeleri torbaya koyarak kimyasal atık olarak değerlendirin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Bölgeyi havalandırın; ortam uygunsuz ise bölgeden uzaklaşın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828800"/>
            <a:ext cx="3840480" cy="3140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Büyük hacimli veya tehlikeli dökülmelerde alanı derhal terk edin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 alarmını çalıştırın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112'yi arayın — hangi kimyasalın döküldüğünü bildirin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Dökülme bölgesine KKD'siz ve eğitimsiz personelin girmesini engelleyin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Çıkış kapılarını açık bırakın; asansör kullanmayın</a:t>
            </a:r>
            <a:endParaRPr lang="en-US" sz="1300" dirty="0"/>
          </a:p>
        </p:txBody>
      </p:sp>
      <p:pic>
        <p:nvPicPr>
          <p:cNvPr id="5122" name="Picture 2" descr="Beware chemical spill symbol sign isolate on white backgroundvector  illustration eps10 | Premium Vector">
            <a:extLst>
              <a:ext uri="{FF2B5EF4-FFF2-40B4-BE49-F238E27FC236}">
                <a16:creationId xmlns:a16="http://schemas.microsoft.com/office/drawing/2014/main" id="{F9175E29-8051-0CB5-21A4-880581723A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10203" r="5159" b="9638"/>
          <a:stretch/>
        </p:blipFill>
        <p:spPr bwMode="auto">
          <a:xfrm>
            <a:off x="3854799" y="3703897"/>
            <a:ext cx="1434403" cy="131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Patlama Riskleri — Üç Senaryo ve Önlemleri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solidFill>
            <a:srgbClr val="FFF0EE"/>
          </a:solidFill>
          <a:ln w="1270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patlama çoğunlukla öngörülebilir ve önlenebilir. Bu üç senaryo gerçek laboratuvar kazalarından alınmıştır.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54480"/>
            <a:ext cx="8229600" cy="111556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554480"/>
            <a:ext cx="594360" cy="1115568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1554480"/>
            <a:ext cx="594360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115568" y="1600200"/>
            <a:ext cx="74797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Yanlış Deneysel Metot veya Sıra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115568" y="1874520"/>
            <a:ext cx="7479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olur: Belirlenmemiş yöntem, yanlış sıra veya gözlemsiz ısıtma ani ekzotermik reaksiyona yol açar. Örnek: perklorik asit + organik madde → patlayıcı perklorat oluşumu.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115568" y="2231136"/>
            <a:ext cx="7479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Önlem: Yalnızca danışmanın onayladığı yöntemi uygulayın. İlk kez yapılan deney asla gözetimsiz başlatılmaz. Isıtma hızı ve konsantrasyona kesinlikle uyun.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724912"/>
            <a:ext cx="8229600" cy="111556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2724912"/>
            <a:ext cx="594360" cy="1115568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2724912"/>
            <a:ext cx="594360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115568" y="2770632"/>
            <a:ext cx="74797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 ile Reaktif Kimyasallar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15568" y="3044952"/>
            <a:ext cx="7479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olur: Sodyum (Na), potasyum (K), kalsiyum karbür (CaC₂) ve benzer maddeler su veya nem ile temas ettiğinde hızla yanıcı gaz (H₂) ve ısı üretir. Küçük Na parçası bile patlama yapar.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115568" y="3401568"/>
            <a:ext cx="7479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Önlem: Bu kimyasalları inert atmosfer veya kuru ortamda saklayın. Asla ıslak ekipman veya çeker ocağın ıslak zeminiyle temas ettirmeyin. Nem girişini tamamen engelleyin.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95344"/>
            <a:ext cx="8229600" cy="1115568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57200" y="3895344"/>
            <a:ext cx="594360" cy="1115568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57200" y="3895344"/>
            <a:ext cx="594360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1115568" y="3941064"/>
            <a:ext cx="747979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Uyumsuz Atıkların Bir Arada Depolanması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15568" y="4215384"/>
            <a:ext cx="74797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Neden olur: Farklı kimyasalların atık kaplarında karışması: asit + baz atığı → ısı; oksitleyici + organik atık → yangın veya patlama. 'Boş' sanılan kaplar bile tehlikeli artık içerir.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1115568" y="4572000"/>
            <a:ext cx="7479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Önlem: Her atık kapı yalnızca uyumlu kimyasallar için ayrılmış olmalı. Etiket zorunludur. Dolu atık kapı kapanana kadar içine yeni madde eklenmez.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Patlama veya Büyük Yangın Sonrasında Yapılacaklar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216146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21614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1170426"/>
            <a:ext cx="768096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Sizi tehdit eden bir tehlike yoksa yerdeki yaralılara yaklaşmadan önce RACE prosedürünü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başlatın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Kurtarma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Alarm →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Sınırlama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r>
              <a:rPr lang="en-US" sz="13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Tahliye</a:t>
            </a: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9224" y="1600194"/>
            <a:ext cx="0" cy="271272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1871466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" y="187146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1825746"/>
            <a:ext cx="768096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Bölgeyi DERHAL terk edin. Patlama sonrası ikinci bir patlama veya yapısal hasar riski vardır — 'bir daha bakmak için' dönmeyin.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9224" y="2255514"/>
            <a:ext cx="0" cy="271272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7200" y="2526786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7200" y="252678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60120" y="2481066"/>
            <a:ext cx="768096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 alarmını çalıştırın ve 112'yi arayın. 'Zaten biri çağırmıştır' varsayımı hayat kurtarma süresini uzatır.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9224" y="2910834"/>
            <a:ext cx="0" cy="271272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7200" y="3182106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7200" y="318210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960120" y="3136386"/>
            <a:ext cx="768096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Toplanma noktasında içeride kalan kişi olup olmadığını sayım sorumlusuna bildirin — itfaiye arama için bu bilgiye ihtiyaç duyar.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49224" y="3566154"/>
            <a:ext cx="0" cy="271272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57200" y="3837426"/>
            <a:ext cx="384048" cy="384048"/>
          </a:xfrm>
          <a:prstGeom prst="ellipse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7200" y="383742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960120" y="3791706"/>
            <a:ext cx="7680960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Laboratuvardaki kimyasalların listesini veya GBF'yi itfaiye ve sağlık ekibine verin — hangi kimyasal olduğunu bilmeden maruziyet tedavisi yapılamaz.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Elektrik Çarpması — Müdahalede En Sık Yapılan Hata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88136"/>
            <a:ext cx="8229600" cy="713232"/>
          </a:xfrm>
          <a:prstGeom prst="rect">
            <a:avLst/>
          </a:prstGeom>
          <a:solidFill>
            <a:srgbClr val="FFF0EE"/>
          </a:solidFill>
          <a:ln w="2540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106423"/>
            <a:ext cx="7955280" cy="66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Elektrik çarpan kişiye elle dokunmak, onu kurtarmak yerine sizi de çarpar. </a:t>
            </a:r>
            <a:endParaRPr lang="tr-TR" sz="1600" b="1" dirty="0">
              <a:solidFill>
                <a:srgbClr val="E8421A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buNone/>
            </a:pPr>
            <a:r>
              <a:rPr lang="en-US" sz="1600" b="1" dirty="0" err="1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Kaynağı</a:t>
            </a:r>
            <a:r>
              <a:rPr lang="en-US" sz="1600" b="1" dirty="0">
                <a:solidFill>
                  <a:srgbClr val="E842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kesmeden önce asla temas etmeyin.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034791"/>
            <a:ext cx="5380012" cy="2793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Kaynağı kesin: priz veya makineyi kapatın. Ulaşamıyorsanız sigorta panosundan ilgili devreyi düşürün. Tahta, kauçuk veya plastik izolatörle kişiyi elektrikten ayırın.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 elektrikten uzaklaştıktan sonra yanına yaklaşın — bilinç durumunu kontrol edin: 'İyi misiniz?' diye omzuna dokunun.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Bilinçsiz ama nefes alıyorsa: kurtarma pozisyonuna alın, 112'yi arayın, yanında bekleyin.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4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Bilinçliyse</a:t>
            </a: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'İyi hissediyorum' dese bile elektrik çarpması kalp ritim bozukluğuna yol açabilir — </a:t>
            </a:r>
            <a:r>
              <a:rPr lang="en-US" sz="14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mutlaka</a:t>
            </a: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hastane</a:t>
            </a:r>
            <a:r>
              <a:rPr lang="tr-TR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 götürülmeli</a:t>
            </a: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en-US" sz="14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Yanma izi, balinç kaybı veya titreme olmasa da her elektrik çarpması olayında 112 aranır ve hastane zorunludur.</a:t>
            </a:r>
            <a:endParaRPr lang="en-US" sz="1400" dirty="0"/>
          </a:p>
        </p:txBody>
      </p:sp>
      <p:pic>
        <p:nvPicPr>
          <p:cNvPr id="2" name="8 Resim" descr="68518.jpeg">
            <a:extLst>
              <a:ext uri="{FF2B5EF4-FFF2-40B4-BE49-F238E27FC236}">
                <a16:creationId xmlns:a16="http://schemas.microsoft.com/office/drawing/2014/main" id="{DD4082AC-AEEB-9747-05A6-635FF52B5D9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32690" y="-5588"/>
            <a:ext cx="1313814" cy="186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Elektrik Çarpmalarında Alınabilecek Önlemler – ELEKTRİK ,TOPRAKLAMA  TESİSATI PERİYODİK KONTROLLER">
            <a:extLst>
              <a:ext uri="{FF2B5EF4-FFF2-40B4-BE49-F238E27FC236}">
                <a16:creationId xmlns:a16="http://schemas.microsoft.com/office/drawing/2014/main" id="{90EDD09D-73B0-34D4-704D-2495BEAFB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24" y="1929384"/>
            <a:ext cx="2467866" cy="163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38C41E56-7FDE-76F2-E6AF-CBBE0E5E4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822" y="3509826"/>
            <a:ext cx="2948178" cy="147408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Yaralanma Türlerine Göre İlk Yardım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78992"/>
            <a:ext cx="4041648" cy="192024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078992"/>
            <a:ext cx="4041648" cy="32004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30352" y="10789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 Kesik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490472"/>
            <a:ext cx="385876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Kirlenmiş cam parçasını elle çıkarmayın — forsepsle çıkarın veya acil serviste çıkarılsın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Kesik bölgeyi temiz suyla yıkayın, steril gazlı bezle bastırın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Kanama 10 dakikada durmazsa veya derin kesikse 112 veya acil servis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bulaşık camda cilt hem kesilmiş hem kimyasala maruz kalmış — ayrıca GBF talimatını uygulayın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45152" y="1078992"/>
            <a:ext cx="4041648" cy="192024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45152" y="1078992"/>
            <a:ext cx="4041648" cy="32004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18304" y="107899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Termal Yanık (Isı)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736592" y="1490472"/>
            <a:ext cx="385876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 yanık (&lt; avuç içi büyüklüğü): hemen 15–20 dakika soğuk su — buz değil, buzu doğrudan sürmek doku hasarını artırır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Yanık bölgesine diş macunu, yağ veya yoğurt sürmeyin — enfeksiyon riskini artırır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Kıyafet yanığa yapışmışsa çekmeyin — üzerini steril gazlı bezle örtün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Büyük veya derin yanık: steril örtü + 112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090672"/>
            <a:ext cx="4041648" cy="192024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57200" y="3090672"/>
            <a:ext cx="4041648" cy="32004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30352" y="309067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Göze Yabancı Cisim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502152"/>
            <a:ext cx="385876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Gözü ovmayın — cismi köşeye iter, kornea çizer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 kapağı aşağı çekerek serum fizyolojikle yıkayın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Çıkmıyorsa kapağı kapatın, üstünü örtün ve acil servise gidin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Talaş, taş tozu veya metal parçası için mutlaka göz acil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645152" y="3090672"/>
            <a:ext cx="4041648" cy="192024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645152" y="3090672"/>
            <a:ext cx="4041648" cy="320040"/>
          </a:xfrm>
          <a:prstGeom prst="rect">
            <a:avLst/>
          </a:prstGeom>
          <a:solidFill>
            <a:srgbClr val="4A556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718304" y="309067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Düşme ve Ezilme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736592" y="3502152"/>
            <a:ext cx="3858768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Kişiyi yerinden kaldırmaya çalışmayın — omurga veya eklem hasarı varsa hareket ettirmek agravasyona yol açar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112'yi arayın; bilinç kontrolü ve solunum kontrolü yapın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Gerekiyorsa kurtarma pozisyonu — boyun hareketsiz tutularak</a:t>
            </a:r>
            <a:endParaRPr lang="en-US" sz="1100" dirty="0"/>
          </a:p>
          <a:p>
            <a:pPr>
              <a:spcAft>
                <a:spcPts val="400"/>
              </a:spcAft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 veya ağır numune düşmesinde: kırık şüphesi ile muamele edin</a:t>
            </a:r>
            <a:endParaRPr lang="en-US" sz="1100" dirty="0"/>
          </a:p>
        </p:txBody>
      </p:sp>
      <p:pic>
        <p:nvPicPr>
          <p:cNvPr id="7174" name="Picture 6" descr="İlk Yardım Nedir, Nasıl Uygulanır, Önemi Nedir, Amaçları Nelerdir? -  Medikal Portalı">
            <a:extLst>
              <a:ext uri="{FF2B5EF4-FFF2-40B4-BE49-F238E27FC236}">
                <a16:creationId xmlns:a16="http://schemas.microsoft.com/office/drawing/2014/main" id="{8AC52C87-9B08-E8C4-5613-DC25906BB0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2" t="17362" r="13393" b="15385"/>
          <a:stretch/>
        </p:blipFill>
        <p:spPr bwMode="auto">
          <a:xfrm>
            <a:off x="5998865" y="20503"/>
            <a:ext cx="879232" cy="92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Gaz Sızıntısı veya Toksik Buhar — Prosedür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38912"/>
          </a:xfrm>
          <a:prstGeom prst="rect">
            <a:avLst/>
          </a:prstGeom>
          <a:solidFill>
            <a:srgbClr val="FFF0EE"/>
          </a:solidFill>
          <a:ln w="19050">
            <a:solidFill>
              <a:srgbClr val="E8421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42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 sızıntısı veya tanımlanamayan koku: önce tahliye, sonra tanımlama. Kaynağı bulmak için içeride kalmak yerine dışarıdan profesyonel yardım çağırın.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770016"/>
            <a:ext cx="8229600" cy="3195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Kimliği belirsiz keskin koku veya gaz şüphesi: derin nefes almayın, ağız ve burnunuzu elinizle kapatarak labı terk edin.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Elektrikli cihazları ve ışıkları kapatmayın — anahtarın yarattığı kıvılcım yanıcı gaz bulutu içinde patlama yapabilir.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 kapısını kapayın; havalandırma vanasını mümkünse dışarıdan kapatın. Pencere açmayın — dış hava akımı gazı odaya çekebilir.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sorumlusuna ve bölüme bildirim; gerekirse 112'yi arayın. 'Muhtemelen bir şey değil' diyerek beklemek sızıntının büyümesine zemin hazırlar.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gaz sızıntısı (toksik buhar, asit dumanı): laboratuvardan önce etkilenen kişilerin hava aldığı noktada ilk yardım — temiz hava ve 112.</a:t>
            </a:r>
            <a:endParaRPr lang="en-US" sz="1300" dirty="0"/>
          </a:p>
          <a:p>
            <a:pPr marL="285750" indent="-28575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Silindirden gaz kaçıyorsa: silindirin vanasını uzaktan veya araçla kapatın — elinizi üstüne koymadan. Kapatamıyorsanız alan boşaltılır ve itfaiye çağrılır.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Deprem — Laboratuvarda Özel Riskler ve Doğru Davranış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438912"/>
          </a:xfrm>
          <a:prstGeom prst="rect">
            <a:avLst/>
          </a:prstGeom>
          <a:solidFill>
            <a:srgbClr val="E8F0FB"/>
          </a:solidFill>
          <a:ln w="12700">
            <a:solidFill>
              <a:srgbClr val="1A2A3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Afyon Kocatepe Üniversitesi aktif fay hatlarına yakın konumdadır. Laboratuvarda depremde açık kimyasallar, dökülen sıvılar ve devrilmiş cihazlar ikincil tehlike oluşturur.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81912"/>
            <a:ext cx="4206240" cy="342900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581912"/>
            <a:ext cx="4206240" cy="329184"/>
          </a:xfrm>
          <a:prstGeom prst="rect">
            <a:avLst/>
          </a:prstGeom>
          <a:solidFill>
            <a:srgbClr val="E8421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30352" y="1581912"/>
            <a:ext cx="40599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Sarsıntı Sırasında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2002536"/>
            <a:ext cx="4023360" cy="2935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ÇÖMEL-KAPAN-TUTUN: masa veya tezgahın altına gidin, kafanızı kollayın, sağlam bir ayağa tutunun</a:t>
            </a:r>
            <a:endParaRPr lang="en-US" sz="1150" dirty="0"/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çalışma varsa çeker ocağı kapatın — cam perde aşağı indirilmiş olmalı</a:t>
            </a:r>
            <a:endParaRPr lang="en-US" sz="1150" dirty="0"/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Isıtma cihazını ve açık alevi derhal kapatın</a:t>
            </a:r>
            <a:endParaRPr lang="en-US" sz="1150" dirty="0"/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Pencere, dolap veya raf yanında durmayın — cam ve düşen malzeme yaralanma nedenidir</a:t>
            </a:r>
            <a:endParaRPr lang="en-US" sz="1150" dirty="0"/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Kaçmaya çalışmayın — sarsıntı sırasında hareketli olmak düşme riskini artırır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754880" y="1581912"/>
            <a:ext cx="4206240" cy="3429000"/>
          </a:xfrm>
          <a:prstGeom prst="rect">
            <a:avLst/>
          </a:prstGeom>
          <a:solidFill>
            <a:srgbClr val="F7FAFF"/>
          </a:solidFill>
          <a:ln w="12700">
            <a:solidFill>
              <a:srgbClr val="D0DF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754880" y="1581912"/>
            <a:ext cx="4206240" cy="329184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828032" y="1581912"/>
            <a:ext cx="405993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Sarsıntı Durduktan Sonra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2002536"/>
            <a:ext cx="4023360" cy="2935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Bilinç kontrolü yapın — çevrenizde yaralı var mı?</a:t>
            </a:r>
            <a:endParaRPr lang="en-US" sz="1150" dirty="0"/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 dökülme veya kırık cam olup olmadığını kontrol edin — KKD olmadan müdahale etmeyin</a:t>
            </a:r>
            <a:endParaRPr lang="en-US" sz="1150" dirty="0"/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Gaz kokusu varsa önce tahliye, ardından bildirim</a:t>
            </a:r>
            <a:endParaRPr lang="en-US" sz="1150" dirty="0"/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Taşıyıcı duvarlar veya sütunlarda çatlak varsa binayı terk edin — artçı sarsıntıda yıkılabilir</a:t>
            </a:r>
            <a:endParaRPr lang="en-US" sz="1150" dirty="0"/>
          </a:p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Ø"/>
            </a:pPr>
            <a:r>
              <a:rPr lang="en-US" sz="115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Toplanma noktasında bekleyin; bina güvenli olduğu teyit edilmeden geri dönmeyin</a:t>
            </a:r>
            <a:endParaRPr lang="en-US" sz="1150" dirty="0"/>
          </a:p>
        </p:txBody>
      </p:sp>
      <p:pic>
        <p:nvPicPr>
          <p:cNvPr id="1026" name="Picture 2" descr="ünalgrup Acil Toplanma Alanı Uyarı ve Yönlendirme Levhası 25x35 cm Kolay  Montaj İkaz Tabelası">
            <a:extLst>
              <a:ext uri="{FF2B5EF4-FFF2-40B4-BE49-F238E27FC236}">
                <a16:creationId xmlns:a16="http://schemas.microsoft.com/office/drawing/2014/main" id="{1EDF33E3-FB24-AF69-811B-663BBFBBD3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t="10233" r="7044" b="9693"/>
          <a:stretch/>
        </p:blipFill>
        <p:spPr bwMode="auto">
          <a:xfrm>
            <a:off x="7174525" y="3678038"/>
            <a:ext cx="960318" cy="133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cil Çıkış Levhası - İkaz Levhaları - Uyarı Levhaları - İş Güvenliği Uyarı  Levhaları - Işıklı İkaz Levhaları - Exit Tabelası - Yön Levhası -  Yönlendirme Levhaları Fiyatları">
            <a:extLst>
              <a:ext uri="{FF2B5EF4-FFF2-40B4-BE49-F238E27FC236}">
                <a16:creationId xmlns:a16="http://schemas.microsoft.com/office/drawing/2014/main" id="{6707AC6F-564A-5B85-8FED-A23B5052A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387" y="3691278"/>
            <a:ext cx="1653656" cy="141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F0F4F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320040" cy="960120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73152"/>
            <a:ext cx="8321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A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Acil Durum Hazırlık Kontrol Listesi — Hepsini Biliyor musunuz?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8229600" cy="384048"/>
          </a:xfrm>
          <a:prstGeom prst="rect">
            <a:avLst/>
          </a:prstGeom>
          <a:solidFill>
            <a:srgbClr val="E8F5EE"/>
          </a:solidFill>
          <a:ln w="12700">
            <a:solidFill>
              <a:srgbClr val="27884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069848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788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soruları 'evet' ile yanıtlayamıyorsanız çalışmaya başlamadan önce cevapları öğrenin. Acil anda aramak için zaman olmaz.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1536192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" y="153619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154533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Acil çıkış yolunu ve toplanma noktasını fiziksel olarak gördüm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754880" y="1536192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754880" y="153619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120640" y="154533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 alarmı düğmesinin konumunu biliyorum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212848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572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22219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Laboratuvardaki yangın söndürücülerin sınıfını ve konumunu biliyorum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754880" y="2212848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5488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120640" y="22219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Acil duş ve göz yıkama istasyonunun önünde engel olmadığını kontrol ettim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2889504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57200" y="288950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28986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Dökülme kitinin nerede olduğunu ve ne içerdiğini biliyorum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754880" y="2889504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754880" y="288950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120640" y="28986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Çalıştığım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kimyasalların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GBF</a:t>
            </a:r>
            <a:r>
              <a:rPr lang="tr-TR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 sini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okudum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3566160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7200" y="3566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22960" y="35753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112, 110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danışmanımın ve 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sorumlusu</a:t>
            </a:r>
            <a:r>
              <a:rPr lang="tr-TR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</a:t>
            </a: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numaralarını kaydettim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3566160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754880" y="3566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5120640" y="357530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RACE ve PASS'ı sırasıyla sayabiliyorum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57200" y="4242816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57200" y="42428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22960" y="42519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 </a:t>
            </a:r>
            <a:r>
              <a:rPr lang="tr-TR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olduğunda kime bildireceğimi </a:t>
            </a:r>
            <a:r>
              <a:rPr lang="en-US" sz="1200" dirty="0" err="1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biliyorum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754880" y="4242816"/>
            <a:ext cx="292608" cy="292608"/>
          </a:xfrm>
          <a:prstGeom prst="rect">
            <a:avLst/>
          </a:prstGeom>
          <a:solidFill>
            <a:srgbClr val="27884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754880" y="42428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5120640" y="42519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 kazalarda da bildirim yapacağımı taahhüt ediyorum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2A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0040" cy="5143500"/>
          </a:xfrm>
          <a:prstGeom prst="rect">
            <a:avLst/>
          </a:prstGeom>
          <a:solidFill>
            <a:srgbClr val="1B5FA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Teşekkürler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01752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AKÜ Maden Mühendisliği Bölümü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A0BA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Komisyonu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2351</Words>
  <Application>Microsoft Office PowerPoint</Application>
  <PresentationFormat>Ekran Gösterisi (16:9)</PresentationFormat>
  <Paragraphs>266</Paragraphs>
  <Slides>19</Slides>
  <Notes>18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</vt:lpstr>
      <vt:lpstr>Wingdings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Oğuzhan Öz</cp:lastModifiedBy>
  <cp:revision>9</cp:revision>
  <dcterms:created xsi:type="dcterms:W3CDTF">2026-10-07T08:49:06Z</dcterms:created>
  <dcterms:modified xsi:type="dcterms:W3CDTF">2026-10-08T19:01:08Z</dcterms:modified>
</cp:coreProperties>
</file>